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65" r:id="rId2"/>
    <p:sldId id="266" r:id="rId3"/>
    <p:sldId id="268" r:id="rId4"/>
    <p:sldId id="269" r:id="rId5"/>
    <p:sldId id="270" r:id="rId6"/>
    <p:sldId id="271" r:id="rId7"/>
    <p:sldId id="272" r:id="rId8"/>
    <p:sldId id="274" r:id="rId9"/>
    <p:sldId id="277" r:id="rId10"/>
    <p:sldId id="291" r:id="rId11"/>
    <p:sldId id="273" r:id="rId12"/>
    <p:sldId id="278" r:id="rId13"/>
    <p:sldId id="279" r:id="rId14"/>
    <p:sldId id="276" r:id="rId15"/>
    <p:sldId id="280" r:id="rId16"/>
    <p:sldId id="281" r:id="rId17"/>
    <p:sldId id="285" r:id="rId18"/>
    <p:sldId id="287" r:id="rId19"/>
    <p:sldId id="290" r:id="rId20"/>
    <p:sldId id="275" r:id="rId21"/>
    <p:sldId id="284" r:id="rId22"/>
    <p:sldId id="289" r:id="rId23"/>
    <p:sldId id="267" r:id="rId2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26098E-3FAB-E37A-D6D4-84530CCC85A4}" v="1771" dt="2023-05-19T00:43:11.587"/>
    <p1510:client id="{6B4BC443-E9E9-4AEC-B99D-6A1729108AF9}" v="336" dt="2023-05-19T01:35:48.877"/>
    <p1510:client id="{CBCCDCD7-78FF-7802-EA7A-6C336CCBCDCE}" v="622" dt="2023-05-18T23:52:15.65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0" d="100"/>
          <a:sy n="60" d="100"/>
        </p:scale>
        <p:origin x="1116" y="24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443A950-0C04-FAA2-BCF6-54891F0F81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ADFED133-B8FB-23DE-1A3E-7140A4DB2A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7D9DB0-334B-E542-A55A-2A458815D4AF}" type="datetimeFigureOut">
              <a:rPr lang="es-CO" smtClean="0"/>
              <a:t>19/05/2023</a:t>
            </a:fld>
            <a:endParaRPr lang="es-CO"/>
          </a:p>
        </p:txBody>
      </p:sp>
      <p:sp>
        <p:nvSpPr>
          <p:cNvPr id="4" name="Marcador de pie de página 3">
            <a:extLst>
              <a:ext uri="{FF2B5EF4-FFF2-40B4-BE49-F238E27FC236}">
                <a16:creationId xmlns:a16="http://schemas.microsoft.com/office/drawing/2014/main" id="{433298E9-A75B-AA8F-F975-425907F610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EEB95F81-919D-0A23-A4A7-DDE5A9137D9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C3443A-0D65-774F-BAFD-357DA303D3D3}" type="slidenum">
              <a:rPr lang="es-CO" smtClean="0"/>
              <a:t>‹Nº›</a:t>
            </a:fld>
            <a:endParaRPr lang="es-CO"/>
          </a:p>
        </p:txBody>
      </p:sp>
    </p:spTree>
    <p:extLst>
      <p:ext uri="{BB962C8B-B14F-4D97-AF65-F5344CB8AC3E}">
        <p14:creationId xmlns:p14="http://schemas.microsoft.com/office/powerpoint/2010/main" val="18369466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A9D67-8452-7D41-B763-0B3779C05297}" type="datetimeFigureOut">
              <a:rPr lang="es-CO" smtClean="0"/>
              <a:t>19/05/2023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D3753D-29EE-EC46-8820-B2545052B242}" type="slidenum">
              <a:rPr lang="es-CO" smtClean="0"/>
              <a:t>‹Nº›</a:t>
            </a:fld>
            <a:endParaRPr lang="es-CO"/>
          </a:p>
        </p:txBody>
      </p:sp>
    </p:spTree>
    <p:extLst>
      <p:ext uri="{BB962C8B-B14F-4D97-AF65-F5344CB8AC3E}">
        <p14:creationId xmlns:p14="http://schemas.microsoft.com/office/powerpoint/2010/main" val="1256117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CD7BC2DD-1146-C535-B4D8-B504A37F8448}"/>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CO"/>
          </a:p>
        </p:txBody>
      </p:sp>
      <p:pic>
        <p:nvPicPr>
          <p:cNvPr id="8" name="Imagen 7">
            <a:extLst>
              <a:ext uri="{FF2B5EF4-FFF2-40B4-BE49-F238E27FC236}">
                <a16:creationId xmlns:a16="http://schemas.microsoft.com/office/drawing/2014/main" id="{F89D52EC-9058-1B34-D8B9-1A1C12487FB3}"/>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314301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8CFE4F-3123-D6F6-4CE3-D93E2686B596}"/>
              </a:ext>
            </a:extLst>
          </p:cNvPr>
          <p:cNvSpPr>
            <a:spLocks noGrp="1"/>
          </p:cNvSpPr>
          <p:nvPr>
            <p:ph idx="1"/>
          </p:nvPr>
        </p:nvSpPr>
        <p:spPr>
          <a:xfrm>
            <a:off x="838200" y="1825625"/>
            <a:ext cx="10515600" cy="4351338"/>
          </a:xfrm>
          <a:prstGeom prst="rect">
            <a:avLst/>
          </a:prstGeo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A5897BAA-7F0D-BB7A-4C02-670B24246DEE}"/>
              </a:ext>
            </a:extLst>
          </p:cNvPr>
          <p:cNvSpPr>
            <a:spLocks noGrp="1"/>
          </p:cNvSpPr>
          <p:nvPr>
            <p:ph type="dt" sz="half" idx="10"/>
          </p:nvPr>
        </p:nvSpPr>
        <p:spPr>
          <a:xfrm>
            <a:off x="838200" y="6356350"/>
            <a:ext cx="2743200" cy="365125"/>
          </a:xfrm>
          <a:prstGeom prst="rect">
            <a:avLst/>
          </a:prstGeom>
        </p:spPr>
        <p:txBody>
          <a:bodyPr/>
          <a:lstStyle/>
          <a:p>
            <a:fld id="{00D08458-3A2C-204A-A499-954E06BC7CEC}" type="datetimeFigureOut">
              <a:rPr lang="es-CO" smtClean="0"/>
              <a:t>19/05/2023</a:t>
            </a:fld>
            <a:endParaRPr lang="es-CO"/>
          </a:p>
        </p:txBody>
      </p:sp>
      <p:sp>
        <p:nvSpPr>
          <p:cNvPr id="5" name="Marcador de pie de página 4">
            <a:extLst>
              <a:ext uri="{FF2B5EF4-FFF2-40B4-BE49-F238E27FC236}">
                <a16:creationId xmlns:a16="http://schemas.microsoft.com/office/drawing/2014/main" id="{DED2E658-108C-3F7F-5405-1006041F2870}"/>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82D542A7-A378-0D27-FD2A-0FDB71E6128A}"/>
              </a:ext>
            </a:extLst>
          </p:cNvPr>
          <p:cNvSpPr>
            <a:spLocks noGrp="1"/>
          </p:cNvSpPr>
          <p:nvPr>
            <p:ph type="sldNum" sz="quarter" idx="12"/>
          </p:nvPr>
        </p:nvSpPr>
        <p:spPr>
          <a:xfrm>
            <a:off x="8610600" y="6356350"/>
            <a:ext cx="2743200" cy="365125"/>
          </a:xfrm>
          <a:prstGeom prst="rect">
            <a:avLst/>
          </a:prstGeom>
        </p:spPr>
        <p:txBody>
          <a:bodyPr/>
          <a:lstStyle/>
          <a:p>
            <a:fld id="{FD7724AB-8B5A-5A4F-860E-D6E00CBFDFAB}" type="slidenum">
              <a:rPr lang="es-CO" smtClean="0"/>
              <a:t>‹Nº›</a:t>
            </a:fld>
            <a:endParaRPr lang="es-CO"/>
          </a:p>
        </p:txBody>
      </p:sp>
      <p:pic>
        <p:nvPicPr>
          <p:cNvPr id="8" name="Imagen 7">
            <a:extLst>
              <a:ext uri="{FF2B5EF4-FFF2-40B4-BE49-F238E27FC236}">
                <a16:creationId xmlns:a16="http://schemas.microsoft.com/office/drawing/2014/main" id="{B4D34670-7468-EE29-9ADA-006AAA1D0496}"/>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88781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D76B8A-13E0-BD5E-6B60-1F6CB202BEE4}"/>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7ABFB65E-85E2-5A14-5DAE-9A61A305ECDC}"/>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68ED4F21-D53A-67B1-738A-109128E8CB47}"/>
              </a:ext>
            </a:extLst>
          </p:cNvPr>
          <p:cNvSpPr>
            <a:spLocks noGrp="1"/>
          </p:cNvSpPr>
          <p:nvPr>
            <p:ph type="dt" sz="half" idx="10"/>
          </p:nvPr>
        </p:nvSpPr>
        <p:spPr>
          <a:xfrm>
            <a:off x="838200" y="6356350"/>
            <a:ext cx="2743200" cy="365125"/>
          </a:xfrm>
          <a:prstGeom prst="rect">
            <a:avLst/>
          </a:prstGeom>
        </p:spPr>
        <p:txBody>
          <a:bodyPr/>
          <a:lstStyle/>
          <a:p>
            <a:fld id="{00D08458-3A2C-204A-A499-954E06BC7CEC}" type="datetimeFigureOut">
              <a:rPr lang="es-CO" smtClean="0"/>
              <a:t>19/05/2023</a:t>
            </a:fld>
            <a:endParaRPr lang="es-CO"/>
          </a:p>
        </p:txBody>
      </p:sp>
      <p:sp>
        <p:nvSpPr>
          <p:cNvPr id="5" name="Marcador de pie de página 4">
            <a:extLst>
              <a:ext uri="{FF2B5EF4-FFF2-40B4-BE49-F238E27FC236}">
                <a16:creationId xmlns:a16="http://schemas.microsoft.com/office/drawing/2014/main" id="{3AE12C73-1A3D-73B2-DF87-930CC5506941}"/>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72B53627-FECF-4411-864F-99DF522634E0}"/>
              </a:ext>
            </a:extLst>
          </p:cNvPr>
          <p:cNvSpPr>
            <a:spLocks noGrp="1"/>
          </p:cNvSpPr>
          <p:nvPr>
            <p:ph type="sldNum" sz="quarter" idx="12"/>
          </p:nvPr>
        </p:nvSpPr>
        <p:spPr>
          <a:xfrm>
            <a:off x="8610600" y="6356350"/>
            <a:ext cx="2743200" cy="365125"/>
          </a:xfrm>
          <a:prstGeom prst="rect">
            <a:avLst/>
          </a:prstGeom>
        </p:spPr>
        <p:txBody>
          <a:bodyPr/>
          <a:lstStyle/>
          <a:p>
            <a:fld id="{FD7724AB-8B5A-5A4F-860E-D6E00CBFDFAB}" type="slidenum">
              <a:rPr lang="es-CO" smtClean="0"/>
              <a:t>‹Nº›</a:t>
            </a:fld>
            <a:endParaRPr lang="es-CO"/>
          </a:p>
        </p:txBody>
      </p:sp>
      <p:pic>
        <p:nvPicPr>
          <p:cNvPr id="8" name="Imagen 7">
            <a:extLst>
              <a:ext uri="{FF2B5EF4-FFF2-40B4-BE49-F238E27FC236}">
                <a16:creationId xmlns:a16="http://schemas.microsoft.com/office/drawing/2014/main" id="{8F2B2A31-2232-210B-F73C-9341A90B2C9A}"/>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45125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D76B8A-13E0-BD5E-6B60-1F6CB202BEE4}"/>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7ABFB65E-85E2-5A14-5DAE-9A61A305ECDC}"/>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68ED4F21-D53A-67B1-738A-109128E8CB47}"/>
              </a:ext>
            </a:extLst>
          </p:cNvPr>
          <p:cNvSpPr>
            <a:spLocks noGrp="1"/>
          </p:cNvSpPr>
          <p:nvPr>
            <p:ph type="dt" sz="half" idx="10"/>
          </p:nvPr>
        </p:nvSpPr>
        <p:spPr>
          <a:xfrm>
            <a:off x="838200" y="6356350"/>
            <a:ext cx="2743200" cy="365125"/>
          </a:xfrm>
          <a:prstGeom prst="rect">
            <a:avLst/>
          </a:prstGeom>
        </p:spPr>
        <p:txBody>
          <a:bodyPr/>
          <a:lstStyle/>
          <a:p>
            <a:fld id="{00D08458-3A2C-204A-A499-954E06BC7CEC}" type="datetimeFigureOut">
              <a:rPr lang="es-CO" smtClean="0"/>
              <a:t>19/05/2023</a:t>
            </a:fld>
            <a:endParaRPr lang="es-CO"/>
          </a:p>
        </p:txBody>
      </p:sp>
      <p:sp>
        <p:nvSpPr>
          <p:cNvPr id="5" name="Marcador de pie de página 4">
            <a:extLst>
              <a:ext uri="{FF2B5EF4-FFF2-40B4-BE49-F238E27FC236}">
                <a16:creationId xmlns:a16="http://schemas.microsoft.com/office/drawing/2014/main" id="{3AE12C73-1A3D-73B2-DF87-930CC5506941}"/>
              </a:ext>
            </a:extLst>
          </p:cNvPr>
          <p:cNvSpPr>
            <a:spLocks noGrp="1"/>
          </p:cNvSpPr>
          <p:nvPr>
            <p:ph type="ftr" sz="quarter" idx="11"/>
          </p:nvPr>
        </p:nvSpPr>
        <p:spPr>
          <a:xfrm>
            <a:off x="4038600" y="6356350"/>
            <a:ext cx="4114800" cy="365125"/>
          </a:xfrm>
          <a:prstGeom prst="rect">
            <a:avLst/>
          </a:prstGeom>
        </p:spPr>
        <p:txBody>
          <a:bodyPr/>
          <a:lstStyle/>
          <a:p>
            <a:endParaRPr lang="es-CO"/>
          </a:p>
        </p:txBody>
      </p:sp>
      <p:sp>
        <p:nvSpPr>
          <p:cNvPr id="6" name="Marcador de número de diapositiva 5">
            <a:extLst>
              <a:ext uri="{FF2B5EF4-FFF2-40B4-BE49-F238E27FC236}">
                <a16:creationId xmlns:a16="http://schemas.microsoft.com/office/drawing/2014/main" id="{72B53627-FECF-4411-864F-99DF522634E0}"/>
              </a:ext>
            </a:extLst>
          </p:cNvPr>
          <p:cNvSpPr>
            <a:spLocks noGrp="1"/>
          </p:cNvSpPr>
          <p:nvPr>
            <p:ph type="sldNum" sz="quarter" idx="12"/>
          </p:nvPr>
        </p:nvSpPr>
        <p:spPr>
          <a:xfrm>
            <a:off x="8610600" y="6356350"/>
            <a:ext cx="2743200" cy="365125"/>
          </a:xfrm>
          <a:prstGeom prst="rect">
            <a:avLst/>
          </a:prstGeom>
        </p:spPr>
        <p:txBody>
          <a:bodyPr/>
          <a:lstStyle/>
          <a:p>
            <a:fld id="{FD7724AB-8B5A-5A4F-860E-D6E00CBFDFAB}" type="slidenum">
              <a:rPr lang="es-CO" smtClean="0"/>
              <a:t>‹Nº›</a:t>
            </a:fld>
            <a:endParaRPr lang="es-CO"/>
          </a:p>
        </p:txBody>
      </p:sp>
      <p:pic>
        <p:nvPicPr>
          <p:cNvPr id="8" name="Imagen 7">
            <a:extLst>
              <a:ext uri="{FF2B5EF4-FFF2-40B4-BE49-F238E27FC236}">
                <a16:creationId xmlns:a16="http://schemas.microsoft.com/office/drawing/2014/main" id="{8F2B2A31-2232-210B-F73C-9341A90B2C9A}"/>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80040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464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ucuenca.edu.ec/manual/en/mod/mod_proxy.html#proxytimeout"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www.server-world.info/en/command/html/grep.html"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jsonplaceholder.typicode.com"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hyperlink" Target="mailto:%7bcorreoGenerico@email.com"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hyperlink" Target="https://ucuenca.edu.ec/manual/en/mod/mod_proxy.html#proxypass" TargetMode="External"/><Relationship Id="rId2" Type="http://schemas.openxmlformats.org/officeDocument/2006/relationships/image" Target="../media/image9.jpeg"/><Relationship Id="rId1" Type="http://schemas.openxmlformats.org/officeDocument/2006/relationships/slideLayout" Target="../slideLayouts/slideLayout3.xml"/><Relationship Id="rId6" Type="http://schemas.openxmlformats.org/officeDocument/2006/relationships/hyperlink" Target="https://www.adictosaltrabajo.com/2018/02/22/tests-de-rendimiento-con-artillery/" TargetMode="External"/><Relationship Id="rId5" Type="http://schemas.openxmlformats.org/officeDocument/2006/relationships/hyperlink" Target="https://www.ibm.com/docs/en/i/7.1?topic=ssw_ibm_i_71/rzaie/rzaiemod_proxy_balancer.html" TargetMode="External"/><Relationship Id="rId4" Type="http://schemas.openxmlformats.org/officeDocument/2006/relationships/hyperlink" Target="https://www.computerworld.es/tendencias/que-es-el-balanceo-de-carga"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A07ACA1-6610-D30A-F02A-651D4E88D6DB}"/>
              </a:ext>
            </a:extLst>
          </p:cNvPr>
          <p:cNvSpPr txBox="1"/>
          <p:nvPr/>
        </p:nvSpPr>
        <p:spPr>
          <a:xfrm>
            <a:off x="5457714" y="1976666"/>
            <a:ext cx="6214334" cy="1384995"/>
          </a:xfrm>
          <a:prstGeom prst="rect">
            <a:avLst/>
          </a:prstGeom>
          <a:noFill/>
        </p:spPr>
        <p:txBody>
          <a:bodyPr wrap="square" rtlCol="0">
            <a:spAutoFit/>
          </a:bodyPr>
          <a:lstStyle/>
          <a:p>
            <a:pPr algn="ctr"/>
            <a:r>
              <a:rPr lang="es-CO" sz="4200" b="1">
                <a:solidFill>
                  <a:schemeClr val="bg1"/>
                </a:solidFill>
              </a:rPr>
              <a:t>Balanceo de carga de servidores web</a:t>
            </a:r>
          </a:p>
        </p:txBody>
      </p:sp>
      <p:sp>
        <p:nvSpPr>
          <p:cNvPr id="4" name="CuadroTexto 3">
            <a:extLst>
              <a:ext uri="{FF2B5EF4-FFF2-40B4-BE49-F238E27FC236}">
                <a16:creationId xmlns:a16="http://schemas.microsoft.com/office/drawing/2014/main" id="{FDD0DE7B-3442-E4B8-16B4-23D77C61FEF4}"/>
              </a:ext>
            </a:extLst>
          </p:cNvPr>
          <p:cNvSpPr txBox="1"/>
          <p:nvPr/>
        </p:nvSpPr>
        <p:spPr>
          <a:xfrm>
            <a:off x="6471139" y="3854794"/>
            <a:ext cx="4187483" cy="1323439"/>
          </a:xfrm>
          <a:prstGeom prst="rect">
            <a:avLst/>
          </a:prstGeom>
          <a:noFill/>
        </p:spPr>
        <p:txBody>
          <a:bodyPr wrap="square" lIns="91440" tIns="45720" rIns="91440" bIns="45720" rtlCol="0" anchor="t">
            <a:spAutoFit/>
          </a:bodyPr>
          <a:lstStyle/>
          <a:p>
            <a:pPr algn="ctr"/>
            <a:r>
              <a:rPr lang="es-CO" sz="2000">
                <a:solidFill>
                  <a:schemeClr val="bg1"/>
                </a:solidFill>
              </a:rPr>
              <a:t>Daniel Hoyos Castillo</a:t>
            </a:r>
          </a:p>
          <a:p>
            <a:pPr algn="ctr"/>
            <a:r>
              <a:rPr lang="es-CO" sz="2000">
                <a:solidFill>
                  <a:schemeClr val="bg1"/>
                </a:solidFill>
              </a:rPr>
              <a:t>Jose Manuel Gomez</a:t>
            </a:r>
          </a:p>
          <a:p>
            <a:pPr algn="ctr"/>
            <a:r>
              <a:rPr lang="es-CO" sz="2000">
                <a:solidFill>
                  <a:schemeClr val="bg1"/>
                </a:solidFill>
              </a:rPr>
              <a:t>Álvaro Jose Santos</a:t>
            </a:r>
          </a:p>
          <a:p>
            <a:pPr algn="ctr"/>
            <a:r>
              <a:rPr lang="es-CO" sz="2000">
                <a:solidFill>
                  <a:schemeClr val="bg1"/>
                </a:solidFill>
              </a:rPr>
              <a:t>John Edward León</a:t>
            </a:r>
            <a:endParaRPr lang="es-CO" sz="2000">
              <a:solidFill>
                <a:schemeClr val="bg1"/>
              </a:solidFill>
              <a:cs typeface="Arial"/>
            </a:endParaRPr>
          </a:p>
        </p:txBody>
      </p:sp>
    </p:spTree>
    <p:extLst>
      <p:ext uri="{BB962C8B-B14F-4D97-AF65-F5344CB8AC3E}">
        <p14:creationId xmlns:p14="http://schemas.microsoft.com/office/powerpoint/2010/main" val="166228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DAD942FF-C1F6-C885-DEE4-FAF4AFEAEEA6}"/>
              </a:ext>
            </a:extLst>
          </p:cNvPr>
          <p:cNvSpPr/>
          <p:nvPr/>
        </p:nvSpPr>
        <p:spPr>
          <a:xfrm>
            <a:off x="5120640" y="267286"/>
            <a:ext cx="112542" cy="6316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aphicFrame>
        <p:nvGraphicFramePr>
          <p:cNvPr id="5" name="Tabla 4">
            <a:extLst>
              <a:ext uri="{FF2B5EF4-FFF2-40B4-BE49-F238E27FC236}">
                <a16:creationId xmlns:a16="http://schemas.microsoft.com/office/drawing/2014/main" id="{26CCC022-F2EC-A4F4-35E9-2428B354B8E9}"/>
              </a:ext>
            </a:extLst>
          </p:cNvPr>
          <p:cNvGraphicFramePr>
            <a:graphicFrameLocks noGrp="1"/>
          </p:cNvGraphicFramePr>
          <p:nvPr>
            <p:extLst>
              <p:ext uri="{D42A27DB-BD31-4B8C-83A1-F6EECF244321}">
                <p14:modId xmlns:p14="http://schemas.microsoft.com/office/powerpoint/2010/main" val="3720076384"/>
              </p:ext>
            </p:extLst>
          </p:nvPr>
        </p:nvGraphicFramePr>
        <p:xfrm>
          <a:off x="1352005" y="1692210"/>
          <a:ext cx="4315768" cy="4784471"/>
        </p:xfrm>
        <a:graphic>
          <a:graphicData uri="http://schemas.openxmlformats.org/drawingml/2006/table">
            <a:tbl>
              <a:tblPr firstRow="1" firstCol="1" bandRow="1">
                <a:tableStyleId>{5C22544A-7EE6-4342-B048-85BDC9FD1C3A}</a:tableStyleId>
              </a:tblPr>
              <a:tblGrid>
                <a:gridCol w="2322289">
                  <a:extLst>
                    <a:ext uri="{9D8B030D-6E8A-4147-A177-3AD203B41FA5}">
                      <a16:colId xmlns:a16="http://schemas.microsoft.com/office/drawing/2014/main" val="3463318126"/>
                    </a:ext>
                  </a:extLst>
                </a:gridCol>
                <a:gridCol w="1761380">
                  <a:extLst>
                    <a:ext uri="{9D8B030D-6E8A-4147-A177-3AD203B41FA5}">
                      <a16:colId xmlns:a16="http://schemas.microsoft.com/office/drawing/2014/main" val="2113975602"/>
                    </a:ext>
                  </a:extLst>
                </a:gridCol>
                <a:gridCol w="232099">
                  <a:extLst>
                    <a:ext uri="{9D8B030D-6E8A-4147-A177-3AD203B41FA5}">
                      <a16:colId xmlns:a16="http://schemas.microsoft.com/office/drawing/2014/main" val="2081131553"/>
                    </a:ext>
                  </a:extLst>
                </a:gridCol>
              </a:tblGrid>
              <a:tr h="0">
                <a:tc>
                  <a:txBody>
                    <a:bodyPr/>
                    <a:lstStyle/>
                    <a:p>
                      <a:pPr>
                        <a:lnSpc>
                          <a:spcPts val="1560"/>
                        </a:lnSpc>
                        <a:spcBef>
                          <a:spcPts val="600"/>
                        </a:spcBef>
                        <a:spcAft>
                          <a:spcPts val="1200"/>
                        </a:spcAft>
                      </a:pPr>
                      <a:r>
                        <a:rPr lang="en-US" sz="1050">
                          <a:effectLst/>
                        </a:rPr>
                        <a:t>min</a:t>
                      </a:r>
                      <a:endParaRPr lang="en-US">
                        <a:effectLst/>
                      </a:endParaRPr>
                    </a:p>
                  </a:txBody>
                  <a:tcPr marL="30480" marR="30480" marT="15240" marB="15240"/>
                </a:tc>
                <a:tc gridSpan="2">
                  <a:txBody>
                    <a:bodyPr/>
                    <a:lstStyle/>
                    <a:p>
                      <a:pPr>
                        <a:lnSpc>
                          <a:spcPts val="1560"/>
                        </a:lnSpc>
                        <a:spcBef>
                          <a:spcPts val="600"/>
                        </a:spcBef>
                        <a:spcAft>
                          <a:spcPts val="1200"/>
                        </a:spcAft>
                      </a:pPr>
                      <a:r>
                        <a:rPr lang="en-US" sz="1050">
                          <a:effectLst/>
                        </a:rPr>
                        <a:t>0</a:t>
                      </a:r>
                      <a:endParaRPr lang="en-US">
                        <a:effectLst/>
                      </a:endParaRPr>
                    </a:p>
                  </a:txBody>
                  <a:tcPr marL="30480" marR="30480" marT="15240" marB="15240"/>
                </a:tc>
                <a:tc hMerge="1">
                  <a:txBody>
                    <a:bodyPr/>
                    <a:lstStyle/>
                    <a:p>
                      <a:endParaRPr lang="es-ES"/>
                    </a:p>
                  </a:txBody>
                  <a:tcPr/>
                </a:tc>
                <a:extLst>
                  <a:ext uri="{0D108BD9-81ED-4DB2-BD59-A6C34878D82A}">
                    <a16:rowId xmlns:a16="http://schemas.microsoft.com/office/drawing/2014/main" val="2081476363"/>
                  </a:ext>
                </a:extLst>
              </a:tr>
              <a:tr h="0">
                <a:tc>
                  <a:txBody>
                    <a:bodyPr/>
                    <a:lstStyle/>
                    <a:p>
                      <a:pPr>
                        <a:lnSpc>
                          <a:spcPts val="1560"/>
                        </a:lnSpc>
                        <a:spcBef>
                          <a:spcPts val="600"/>
                        </a:spcBef>
                        <a:spcAft>
                          <a:spcPts val="1200"/>
                        </a:spcAft>
                      </a:pPr>
                      <a:r>
                        <a:rPr lang="en-US" sz="1050">
                          <a:effectLst/>
                        </a:rPr>
                        <a:t>max</a:t>
                      </a:r>
                      <a:endParaRPr lang="en-US">
                        <a:effectLst/>
                      </a:endParaRPr>
                    </a:p>
                  </a:txBody>
                  <a:tcPr marL="30480" marR="30480" marT="15240" marB="15240"/>
                </a:tc>
                <a:tc gridSpan="2">
                  <a:txBody>
                    <a:bodyPr/>
                    <a:lstStyle/>
                    <a:p>
                      <a:pPr>
                        <a:lnSpc>
                          <a:spcPts val="1560"/>
                        </a:lnSpc>
                        <a:spcBef>
                          <a:spcPts val="600"/>
                        </a:spcBef>
                        <a:spcAft>
                          <a:spcPts val="1200"/>
                        </a:spcAft>
                      </a:pPr>
                      <a:r>
                        <a:rPr lang="en-US" sz="1050">
                          <a:effectLst/>
                        </a:rPr>
                        <a:t>1...n</a:t>
                      </a:r>
                      <a:endParaRPr lang="en-US">
                        <a:effectLst/>
                      </a:endParaRPr>
                    </a:p>
                  </a:txBody>
                  <a:tcPr marL="30480" marR="30480" marT="15240" marB="15240"/>
                </a:tc>
                <a:tc hMerge="1">
                  <a:txBody>
                    <a:bodyPr/>
                    <a:lstStyle/>
                    <a:p>
                      <a:endParaRPr lang="es-ES"/>
                    </a:p>
                  </a:txBody>
                  <a:tcPr/>
                </a:tc>
                <a:extLst>
                  <a:ext uri="{0D108BD9-81ED-4DB2-BD59-A6C34878D82A}">
                    <a16:rowId xmlns:a16="http://schemas.microsoft.com/office/drawing/2014/main" val="1323948010"/>
                  </a:ext>
                </a:extLst>
              </a:tr>
              <a:tr h="0">
                <a:tc>
                  <a:txBody>
                    <a:bodyPr/>
                    <a:lstStyle/>
                    <a:p>
                      <a:pPr>
                        <a:lnSpc>
                          <a:spcPts val="1560"/>
                        </a:lnSpc>
                        <a:spcBef>
                          <a:spcPts val="600"/>
                        </a:spcBef>
                        <a:spcAft>
                          <a:spcPts val="1200"/>
                        </a:spcAft>
                      </a:pPr>
                      <a:r>
                        <a:rPr lang="en-US" sz="1050">
                          <a:effectLst/>
                        </a:rPr>
                        <a:t>smax</a:t>
                      </a:r>
                      <a:endParaRPr lang="en-US">
                        <a:effectLst/>
                      </a:endParaRPr>
                    </a:p>
                  </a:txBody>
                  <a:tcPr marL="30480" marR="30480" marT="15240" marB="15240"/>
                </a:tc>
                <a:tc gridSpan="2">
                  <a:txBody>
                    <a:bodyPr/>
                    <a:lstStyle/>
                    <a:p>
                      <a:pPr>
                        <a:lnSpc>
                          <a:spcPts val="1560"/>
                        </a:lnSpc>
                        <a:spcBef>
                          <a:spcPts val="600"/>
                        </a:spcBef>
                        <a:spcAft>
                          <a:spcPts val="1200"/>
                        </a:spcAft>
                      </a:pPr>
                      <a:r>
                        <a:rPr lang="en-US" sz="1050">
                          <a:effectLst/>
                        </a:rPr>
                        <a:t>max</a:t>
                      </a:r>
                      <a:endParaRPr lang="en-US">
                        <a:effectLst/>
                      </a:endParaRPr>
                    </a:p>
                  </a:txBody>
                  <a:tcPr marL="30480" marR="30480" marT="15240" marB="15240"/>
                </a:tc>
                <a:tc hMerge="1">
                  <a:txBody>
                    <a:bodyPr/>
                    <a:lstStyle/>
                    <a:p>
                      <a:endParaRPr lang="es-ES"/>
                    </a:p>
                  </a:txBody>
                  <a:tcPr/>
                </a:tc>
                <a:extLst>
                  <a:ext uri="{0D108BD9-81ED-4DB2-BD59-A6C34878D82A}">
                    <a16:rowId xmlns:a16="http://schemas.microsoft.com/office/drawing/2014/main" val="1193951743"/>
                  </a:ext>
                </a:extLst>
              </a:tr>
              <a:tr h="0">
                <a:tc>
                  <a:txBody>
                    <a:bodyPr/>
                    <a:lstStyle/>
                    <a:p>
                      <a:pPr>
                        <a:lnSpc>
                          <a:spcPts val="1560"/>
                        </a:lnSpc>
                        <a:spcBef>
                          <a:spcPts val="600"/>
                        </a:spcBef>
                        <a:spcAft>
                          <a:spcPts val="1200"/>
                        </a:spcAft>
                      </a:pPr>
                      <a:r>
                        <a:rPr lang="en-US" sz="1050">
                          <a:effectLst/>
                        </a:rPr>
                        <a:t>acquire</a:t>
                      </a:r>
                      <a:endParaRPr lang="en-US">
                        <a:effectLst/>
                      </a:endParaRPr>
                    </a:p>
                  </a:txBody>
                  <a:tcPr marL="30480" marR="30480" marT="15240" marB="15240"/>
                </a:tc>
                <a:tc gridSpan="2">
                  <a:txBody>
                    <a:bodyPr/>
                    <a:lstStyle/>
                    <a:p>
                      <a:pPr>
                        <a:lnSpc>
                          <a:spcPts val="1560"/>
                        </a:lnSpc>
                        <a:spcBef>
                          <a:spcPts val="600"/>
                        </a:spcBef>
                        <a:spcAft>
                          <a:spcPts val="1200"/>
                        </a:spcAft>
                      </a:pPr>
                      <a:r>
                        <a:rPr lang="en-US" sz="1050">
                          <a:effectLst/>
                        </a:rPr>
                        <a:t>-</a:t>
                      </a:r>
                      <a:endParaRPr lang="en-US">
                        <a:effectLst/>
                      </a:endParaRPr>
                    </a:p>
                  </a:txBody>
                  <a:tcPr marL="30480" marR="30480" marT="15240" marB="15240"/>
                </a:tc>
                <a:tc hMerge="1">
                  <a:txBody>
                    <a:bodyPr/>
                    <a:lstStyle/>
                    <a:p>
                      <a:endParaRPr lang="es-ES"/>
                    </a:p>
                  </a:txBody>
                  <a:tcPr/>
                </a:tc>
                <a:extLst>
                  <a:ext uri="{0D108BD9-81ED-4DB2-BD59-A6C34878D82A}">
                    <a16:rowId xmlns:a16="http://schemas.microsoft.com/office/drawing/2014/main" val="2512200418"/>
                  </a:ext>
                </a:extLst>
              </a:tr>
              <a:tr h="0">
                <a:tc>
                  <a:txBody>
                    <a:bodyPr/>
                    <a:lstStyle/>
                    <a:p>
                      <a:pPr>
                        <a:lnSpc>
                          <a:spcPts val="1560"/>
                        </a:lnSpc>
                        <a:spcBef>
                          <a:spcPts val="600"/>
                        </a:spcBef>
                        <a:spcAft>
                          <a:spcPts val="1200"/>
                        </a:spcAft>
                      </a:pPr>
                      <a:r>
                        <a:rPr lang="en-US" sz="1050">
                          <a:effectLst/>
                        </a:rPr>
                        <a:t>connectiontimeout</a:t>
                      </a:r>
                      <a:endParaRPr lang="en-US">
                        <a:effectLst/>
                      </a:endParaRPr>
                    </a:p>
                  </a:txBody>
                  <a:tcPr marL="30480" marR="30480" marT="15240" marB="15240"/>
                </a:tc>
                <a:tc gridSpan="2">
                  <a:txBody>
                    <a:bodyPr/>
                    <a:lstStyle/>
                    <a:p>
                      <a:pPr>
                        <a:lnSpc>
                          <a:spcPts val="1560"/>
                        </a:lnSpc>
                        <a:spcBef>
                          <a:spcPts val="600"/>
                        </a:spcBef>
                        <a:spcAft>
                          <a:spcPts val="1200"/>
                        </a:spcAft>
                      </a:pPr>
                      <a:r>
                        <a:rPr lang="en-US" sz="1050">
                          <a:effectLst/>
                        </a:rPr>
                        <a:t>timeout</a:t>
                      </a:r>
                      <a:endParaRPr lang="en-US">
                        <a:effectLst/>
                      </a:endParaRPr>
                    </a:p>
                  </a:txBody>
                  <a:tcPr marL="30480" marR="30480" marT="15240" marB="15240"/>
                </a:tc>
                <a:tc hMerge="1">
                  <a:txBody>
                    <a:bodyPr/>
                    <a:lstStyle/>
                    <a:p>
                      <a:endParaRPr lang="es-ES"/>
                    </a:p>
                  </a:txBody>
                  <a:tcPr/>
                </a:tc>
                <a:extLst>
                  <a:ext uri="{0D108BD9-81ED-4DB2-BD59-A6C34878D82A}">
                    <a16:rowId xmlns:a16="http://schemas.microsoft.com/office/drawing/2014/main" val="4069354473"/>
                  </a:ext>
                </a:extLst>
              </a:tr>
              <a:tr h="0">
                <a:tc>
                  <a:txBody>
                    <a:bodyPr/>
                    <a:lstStyle/>
                    <a:p>
                      <a:pPr>
                        <a:lnSpc>
                          <a:spcPts val="1560"/>
                        </a:lnSpc>
                        <a:spcBef>
                          <a:spcPts val="600"/>
                        </a:spcBef>
                        <a:spcAft>
                          <a:spcPts val="1200"/>
                        </a:spcAft>
                      </a:pPr>
                      <a:r>
                        <a:rPr lang="en-US" sz="1050">
                          <a:effectLst/>
                        </a:rPr>
                        <a:t>disablereuse</a:t>
                      </a:r>
                      <a:endParaRPr lang="en-US">
                        <a:effectLst/>
                      </a:endParaRPr>
                    </a:p>
                  </a:txBody>
                  <a:tcPr marL="30480" marR="30480" marT="15240" marB="15240"/>
                </a:tc>
                <a:tc gridSpan="2">
                  <a:txBody>
                    <a:bodyPr/>
                    <a:lstStyle/>
                    <a:p>
                      <a:pPr>
                        <a:lnSpc>
                          <a:spcPts val="1560"/>
                        </a:lnSpc>
                        <a:spcBef>
                          <a:spcPts val="600"/>
                        </a:spcBef>
                        <a:spcAft>
                          <a:spcPts val="1200"/>
                        </a:spcAft>
                      </a:pPr>
                      <a:r>
                        <a:rPr lang="en-US" sz="1050">
                          <a:effectLst/>
                        </a:rPr>
                        <a:t>Off</a:t>
                      </a:r>
                      <a:endParaRPr lang="en-US">
                        <a:effectLst/>
                      </a:endParaRPr>
                    </a:p>
                  </a:txBody>
                  <a:tcPr marL="30480" marR="30480" marT="15240" marB="15240"/>
                </a:tc>
                <a:tc hMerge="1">
                  <a:txBody>
                    <a:bodyPr/>
                    <a:lstStyle/>
                    <a:p>
                      <a:endParaRPr lang="es-ES"/>
                    </a:p>
                  </a:txBody>
                  <a:tcPr/>
                </a:tc>
                <a:extLst>
                  <a:ext uri="{0D108BD9-81ED-4DB2-BD59-A6C34878D82A}">
                    <a16:rowId xmlns:a16="http://schemas.microsoft.com/office/drawing/2014/main" val="117615054"/>
                  </a:ext>
                </a:extLst>
              </a:tr>
              <a:tr h="0">
                <a:tc>
                  <a:txBody>
                    <a:bodyPr/>
                    <a:lstStyle/>
                    <a:p>
                      <a:pPr>
                        <a:lnSpc>
                          <a:spcPts val="1560"/>
                        </a:lnSpc>
                        <a:spcBef>
                          <a:spcPts val="600"/>
                        </a:spcBef>
                        <a:spcAft>
                          <a:spcPts val="1200"/>
                        </a:spcAft>
                      </a:pPr>
                      <a:r>
                        <a:rPr lang="en-US" sz="1050">
                          <a:effectLst/>
                        </a:rPr>
                        <a:t>flushpackets</a:t>
                      </a:r>
                      <a:endParaRPr lang="en-US">
                        <a:effectLst/>
                      </a:endParaRPr>
                    </a:p>
                  </a:txBody>
                  <a:tcPr marL="30480" marR="30480" marT="15240" marB="15240"/>
                </a:tc>
                <a:tc gridSpan="2">
                  <a:txBody>
                    <a:bodyPr/>
                    <a:lstStyle/>
                    <a:p>
                      <a:pPr>
                        <a:lnSpc>
                          <a:spcPts val="1560"/>
                        </a:lnSpc>
                        <a:spcBef>
                          <a:spcPts val="600"/>
                        </a:spcBef>
                        <a:spcAft>
                          <a:spcPts val="1200"/>
                        </a:spcAft>
                      </a:pPr>
                      <a:r>
                        <a:rPr lang="en-US" sz="1050">
                          <a:effectLst/>
                        </a:rPr>
                        <a:t>off</a:t>
                      </a:r>
                      <a:endParaRPr lang="en-US">
                        <a:effectLst/>
                      </a:endParaRPr>
                    </a:p>
                  </a:txBody>
                  <a:tcPr marL="30480" marR="30480" marT="15240" marB="15240"/>
                </a:tc>
                <a:tc hMerge="1">
                  <a:txBody>
                    <a:bodyPr/>
                    <a:lstStyle/>
                    <a:p>
                      <a:endParaRPr lang="es-ES"/>
                    </a:p>
                  </a:txBody>
                  <a:tcPr/>
                </a:tc>
                <a:extLst>
                  <a:ext uri="{0D108BD9-81ED-4DB2-BD59-A6C34878D82A}">
                    <a16:rowId xmlns:a16="http://schemas.microsoft.com/office/drawing/2014/main" val="1255547430"/>
                  </a:ext>
                </a:extLst>
              </a:tr>
              <a:tr h="0">
                <a:tc>
                  <a:txBody>
                    <a:bodyPr/>
                    <a:lstStyle/>
                    <a:p>
                      <a:pPr>
                        <a:lnSpc>
                          <a:spcPts val="1560"/>
                        </a:lnSpc>
                        <a:spcBef>
                          <a:spcPts val="600"/>
                        </a:spcBef>
                        <a:spcAft>
                          <a:spcPts val="1200"/>
                        </a:spcAft>
                      </a:pPr>
                      <a:r>
                        <a:rPr lang="en-US" sz="1050">
                          <a:effectLst/>
                        </a:rPr>
                        <a:t>flushwait</a:t>
                      </a:r>
                      <a:endParaRPr lang="en-US">
                        <a:effectLst/>
                      </a:endParaRPr>
                    </a:p>
                  </a:txBody>
                  <a:tcPr marL="30480" marR="30480" marT="15240" marB="15240"/>
                </a:tc>
                <a:tc>
                  <a:txBody>
                    <a:bodyPr/>
                    <a:lstStyle/>
                    <a:p>
                      <a:pPr>
                        <a:lnSpc>
                          <a:spcPts val="1560"/>
                        </a:lnSpc>
                        <a:spcBef>
                          <a:spcPts val="600"/>
                        </a:spcBef>
                        <a:spcAft>
                          <a:spcPts val="1200"/>
                        </a:spcAft>
                      </a:pPr>
                      <a:r>
                        <a:rPr lang="en-US" sz="1050">
                          <a:effectLst/>
                        </a:rPr>
                        <a:t>10</a:t>
                      </a:r>
                      <a:endParaRPr lang="en-US">
                        <a:effectLst/>
                      </a:endParaRPr>
                    </a:p>
                  </a:txBody>
                  <a:tcPr marL="30480" marR="30480" marT="15240" marB="15240"/>
                </a:tc>
                <a:tc>
                  <a:txBody>
                    <a:bodyPr/>
                    <a:lstStyle/>
                    <a:p>
                      <a:r>
                        <a:rPr lang="es-ES">
                          <a:effectLst/>
                        </a:rPr>
                        <a:t> </a:t>
                      </a:r>
                    </a:p>
                  </a:txBody>
                  <a:tcPr marL="0" marR="0" marT="0" marB="0" anchor="ctr"/>
                </a:tc>
                <a:extLst>
                  <a:ext uri="{0D108BD9-81ED-4DB2-BD59-A6C34878D82A}">
                    <a16:rowId xmlns:a16="http://schemas.microsoft.com/office/drawing/2014/main" val="4010345971"/>
                  </a:ext>
                </a:extLst>
              </a:tr>
              <a:tr h="0">
                <a:tc>
                  <a:txBody>
                    <a:bodyPr/>
                    <a:lstStyle/>
                    <a:p>
                      <a:pPr>
                        <a:lnSpc>
                          <a:spcPts val="1560"/>
                        </a:lnSpc>
                        <a:spcBef>
                          <a:spcPts val="600"/>
                        </a:spcBef>
                        <a:spcAft>
                          <a:spcPts val="1200"/>
                        </a:spcAft>
                      </a:pPr>
                      <a:r>
                        <a:rPr lang="en-US" sz="1050">
                          <a:effectLst/>
                        </a:rPr>
                        <a:t>iobuffersize</a:t>
                      </a:r>
                      <a:endParaRPr lang="en-US">
                        <a:effectLst/>
                      </a:endParaRPr>
                    </a:p>
                  </a:txBody>
                  <a:tcPr marL="30480" marR="30480" marT="15240" marB="15240"/>
                </a:tc>
                <a:tc>
                  <a:txBody>
                    <a:bodyPr/>
                    <a:lstStyle/>
                    <a:p>
                      <a:pPr>
                        <a:lnSpc>
                          <a:spcPts val="1560"/>
                        </a:lnSpc>
                        <a:spcBef>
                          <a:spcPts val="600"/>
                        </a:spcBef>
                        <a:spcAft>
                          <a:spcPts val="1200"/>
                        </a:spcAft>
                      </a:pPr>
                      <a:r>
                        <a:rPr lang="en-US" sz="1050">
                          <a:effectLst/>
                        </a:rPr>
                        <a:t>8192</a:t>
                      </a:r>
                      <a:endParaRPr lang="en-US">
                        <a:effectLst/>
                      </a:endParaRPr>
                    </a:p>
                  </a:txBody>
                  <a:tcPr marL="30480" marR="30480" marT="15240" marB="15240"/>
                </a:tc>
                <a:tc>
                  <a:txBody>
                    <a:bodyPr/>
                    <a:lstStyle/>
                    <a:p>
                      <a:r>
                        <a:rPr lang="es-ES">
                          <a:effectLst/>
                        </a:rPr>
                        <a:t> </a:t>
                      </a:r>
                    </a:p>
                  </a:txBody>
                  <a:tcPr marL="0" marR="0" marT="0" marB="0" anchor="ctr"/>
                </a:tc>
                <a:extLst>
                  <a:ext uri="{0D108BD9-81ED-4DB2-BD59-A6C34878D82A}">
                    <a16:rowId xmlns:a16="http://schemas.microsoft.com/office/drawing/2014/main" val="165458867"/>
                  </a:ext>
                </a:extLst>
              </a:tr>
              <a:tr h="0">
                <a:tc>
                  <a:txBody>
                    <a:bodyPr/>
                    <a:lstStyle/>
                    <a:p>
                      <a:pPr>
                        <a:lnSpc>
                          <a:spcPts val="1560"/>
                        </a:lnSpc>
                        <a:spcBef>
                          <a:spcPts val="600"/>
                        </a:spcBef>
                        <a:spcAft>
                          <a:spcPts val="1200"/>
                        </a:spcAft>
                      </a:pPr>
                      <a:r>
                        <a:rPr lang="en-US" sz="1050">
                          <a:effectLst/>
                        </a:rPr>
                        <a:t>keepalive</a:t>
                      </a:r>
                      <a:endParaRPr lang="en-US">
                        <a:effectLst/>
                      </a:endParaRPr>
                    </a:p>
                  </a:txBody>
                  <a:tcPr marL="30480" marR="30480" marT="15240" marB="15240"/>
                </a:tc>
                <a:tc>
                  <a:txBody>
                    <a:bodyPr/>
                    <a:lstStyle/>
                    <a:p>
                      <a:pPr>
                        <a:lnSpc>
                          <a:spcPts val="1560"/>
                        </a:lnSpc>
                        <a:spcBef>
                          <a:spcPts val="600"/>
                        </a:spcBef>
                        <a:spcAft>
                          <a:spcPts val="1200"/>
                        </a:spcAft>
                      </a:pPr>
                      <a:r>
                        <a:rPr lang="en-US" sz="1050">
                          <a:effectLst/>
                        </a:rPr>
                        <a:t>Off</a:t>
                      </a:r>
                      <a:endParaRPr lang="en-US">
                        <a:effectLst/>
                      </a:endParaRPr>
                    </a:p>
                  </a:txBody>
                  <a:tcPr marL="30480" marR="30480" marT="15240" marB="15240"/>
                </a:tc>
                <a:tc>
                  <a:txBody>
                    <a:bodyPr/>
                    <a:lstStyle/>
                    <a:p>
                      <a:r>
                        <a:rPr lang="es-ES">
                          <a:effectLst/>
                        </a:rPr>
                        <a:t> </a:t>
                      </a:r>
                    </a:p>
                  </a:txBody>
                  <a:tcPr marL="0" marR="0" marT="0" marB="0" anchor="ctr"/>
                </a:tc>
                <a:extLst>
                  <a:ext uri="{0D108BD9-81ED-4DB2-BD59-A6C34878D82A}">
                    <a16:rowId xmlns:a16="http://schemas.microsoft.com/office/drawing/2014/main" val="1476050924"/>
                  </a:ext>
                </a:extLst>
              </a:tr>
              <a:tr h="0">
                <a:tc>
                  <a:txBody>
                    <a:bodyPr/>
                    <a:lstStyle/>
                    <a:p>
                      <a:pPr>
                        <a:lnSpc>
                          <a:spcPts val="1560"/>
                        </a:lnSpc>
                      </a:pPr>
                      <a:r>
                        <a:rPr lang="en-US" sz="1050">
                          <a:effectLst/>
                        </a:rPr>
                        <a:t>lbset</a:t>
                      </a:r>
                      <a:endParaRPr lang="en-US">
                        <a:effectLst/>
                      </a:endParaRPr>
                    </a:p>
                  </a:txBody>
                  <a:tcPr marL="30480" marR="30480" marT="15240" marB="15240"/>
                </a:tc>
                <a:tc>
                  <a:txBody>
                    <a:bodyPr/>
                    <a:lstStyle/>
                    <a:p>
                      <a:pPr>
                        <a:lnSpc>
                          <a:spcPts val="1560"/>
                        </a:lnSpc>
                      </a:pPr>
                      <a:r>
                        <a:rPr lang="en-US" sz="1050">
                          <a:effectLst/>
                        </a:rPr>
                        <a:t>0</a:t>
                      </a:r>
                      <a:endParaRPr lang="en-US">
                        <a:effectLst/>
                      </a:endParaRPr>
                    </a:p>
                  </a:txBody>
                  <a:tcPr marL="30480" marR="30480" marT="15240" marB="15240"/>
                </a:tc>
                <a:tc>
                  <a:txBody>
                    <a:bodyPr/>
                    <a:lstStyle/>
                    <a:p>
                      <a:r>
                        <a:rPr lang="es-ES">
                          <a:effectLst/>
                        </a:rPr>
                        <a:t> </a:t>
                      </a:r>
                    </a:p>
                  </a:txBody>
                  <a:tcPr marL="0" marR="0" marT="0" marB="0" anchor="ctr"/>
                </a:tc>
                <a:extLst>
                  <a:ext uri="{0D108BD9-81ED-4DB2-BD59-A6C34878D82A}">
                    <a16:rowId xmlns:a16="http://schemas.microsoft.com/office/drawing/2014/main" val="2420154066"/>
                  </a:ext>
                </a:extLst>
              </a:tr>
              <a:tr h="0">
                <a:tc>
                  <a:txBody>
                    <a:bodyPr/>
                    <a:lstStyle/>
                    <a:p>
                      <a:pPr>
                        <a:lnSpc>
                          <a:spcPts val="1560"/>
                        </a:lnSpc>
                      </a:pPr>
                      <a:r>
                        <a:rPr lang="en-US" sz="1050">
                          <a:effectLst/>
                        </a:rPr>
                        <a:t>ping</a:t>
                      </a:r>
                      <a:endParaRPr lang="en-US">
                        <a:effectLst/>
                      </a:endParaRPr>
                    </a:p>
                  </a:txBody>
                  <a:tcPr marL="30480" marR="30480" marT="15240" marB="15240"/>
                </a:tc>
                <a:tc>
                  <a:txBody>
                    <a:bodyPr/>
                    <a:lstStyle/>
                    <a:p>
                      <a:pPr>
                        <a:lnSpc>
                          <a:spcPts val="1560"/>
                        </a:lnSpc>
                      </a:pPr>
                      <a:r>
                        <a:rPr lang="en-US" sz="1050">
                          <a:effectLst/>
                        </a:rPr>
                        <a:t>0</a:t>
                      </a:r>
                      <a:endParaRPr lang="en-US">
                        <a:effectLst/>
                      </a:endParaRPr>
                    </a:p>
                  </a:txBody>
                  <a:tcPr marL="30480" marR="30480" marT="15240" marB="15240"/>
                </a:tc>
                <a:tc>
                  <a:txBody>
                    <a:bodyPr/>
                    <a:lstStyle/>
                    <a:p>
                      <a:r>
                        <a:rPr lang="es-ES">
                          <a:effectLst/>
                        </a:rPr>
                        <a:t> </a:t>
                      </a:r>
                    </a:p>
                  </a:txBody>
                  <a:tcPr marL="0" marR="0" marT="0" marB="0" anchor="ctr"/>
                </a:tc>
                <a:extLst>
                  <a:ext uri="{0D108BD9-81ED-4DB2-BD59-A6C34878D82A}">
                    <a16:rowId xmlns:a16="http://schemas.microsoft.com/office/drawing/2014/main" val="3556932369"/>
                  </a:ext>
                </a:extLst>
              </a:tr>
              <a:tr h="0">
                <a:tc>
                  <a:txBody>
                    <a:bodyPr/>
                    <a:lstStyle/>
                    <a:p>
                      <a:pPr>
                        <a:lnSpc>
                          <a:spcPts val="1560"/>
                        </a:lnSpc>
                      </a:pPr>
                      <a:r>
                        <a:rPr lang="en-US" sz="1050">
                          <a:effectLst/>
                        </a:rPr>
                        <a:t>receivebuffersize</a:t>
                      </a:r>
                      <a:endParaRPr lang="en-US">
                        <a:effectLst/>
                      </a:endParaRPr>
                    </a:p>
                  </a:txBody>
                  <a:tcPr marL="30480" marR="30480" marT="15240" marB="15240"/>
                </a:tc>
                <a:tc>
                  <a:txBody>
                    <a:bodyPr/>
                    <a:lstStyle/>
                    <a:p>
                      <a:pPr>
                        <a:lnSpc>
                          <a:spcPts val="1560"/>
                        </a:lnSpc>
                      </a:pPr>
                      <a:r>
                        <a:rPr lang="en-US" sz="1050">
                          <a:effectLst/>
                        </a:rPr>
                        <a:t>0</a:t>
                      </a:r>
                      <a:endParaRPr lang="en-US">
                        <a:effectLst/>
                      </a:endParaRPr>
                    </a:p>
                  </a:txBody>
                  <a:tcPr marL="30480" marR="30480" marT="15240" marB="15240"/>
                </a:tc>
                <a:tc>
                  <a:txBody>
                    <a:bodyPr/>
                    <a:lstStyle/>
                    <a:p>
                      <a:r>
                        <a:rPr lang="es-ES">
                          <a:effectLst/>
                        </a:rPr>
                        <a:t> </a:t>
                      </a:r>
                    </a:p>
                  </a:txBody>
                  <a:tcPr marL="0" marR="0" marT="0" marB="0" anchor="ctr"/>
                </a:tc>
                <a:extLst>
                  <a:ext uri="{0D108BD9-81ED-4DB2-BD59-A6C34878D82A}">
                    <a16:rowId xmlns:a16="http://schemas.microsoft.com/office/drawing/2014/main" val="3135662870"/>
                  </a:ext>
                </a:extLst>
              </a:tr>
              <a:tr h="0">
                <a:tc>
                  <a:txBody>
                    <a:bodyPr/>
                    <a:lstStyle/>
                    <a:p>
                      <a:pPr>
                        <a:lnSpc>
                          <a:spcPts val="1560"/>
                        </a:lnSpc>
                      </a:pPr>
                      <a:r>
                        <a:rPr lang="en-US" sz="1050">
                          <a:effectLst/>
                        </a:rPr>
                        <a:t>redirect</a:t>
                      </a:r>
                      <a:endParaRPr lang="en-US">
                        <a:effectLst/>
                      </a:endParaRPr>
                    </a:p>
                  </a:txBody>
                  <a:tcPr marL="30480" marR="30480" marT="15240" marB="15240"/>
                </a:tc>
                <a:tc>
                  <a:txBody>
                    <a:bodyPr/>
                    <a:lstStyle/>
                    <a:p>
                      <a:pPr>
                        <a:lnSpc>
                          <a:spcPts val="1560"/>
                        </a:lnSpc>
                      </a:pPr>
                      <a:r>
                        <a:rPr lang="en-US" sz="1050">
                          <a:effectLst/>
                        </a:rPr>
                        <a:t>-</a:t>
                      </a:r>
                      <a:endParaRPr lang="en-US">
                        <a:effectLst/>
                      </a:endParaRPr>
                    </a:p>
                  </a:txBody>
                  <a:tcPr marL="30480" marR="30480" marT="15240" marB="15240"/>
                </a:tc>
                <a:tc>
                  <a:txBody>
                    <a:bodyPr/>
                    <a:lstStyle/>
                    <a:p>
                      <a:r>
                        <a:rPr lang="es-ES">
                          <a:effectLst/>
                        </a:rPr>
                        <a:t> </a:t>
                      </a:r>
                    </a:p>
                  </a:txBody>
                  <a:tcPr marL="0" marR="0" marT="0" marB="0" anchor="ctr"/>
                </a:tc>
                <a:extLst>
                  <a:ext uri="{0D108BD9-81ED-4DB2-BD59-A6C34878D82A}">
                    <a16:rowId xmlns:a16="http://schemas.microsoft.com/office/drawing/2014/main" val="1565142602"/>
                  </a:ext>
                </a:extLst>
              </a:tr>
              <a:tr h="0">
                <a:tc>
                  <a:txBody>
                    <a:bodyPr/>
                    <a:lstStyle/>
                    <a:p>
                      <a:pPr>
                        <a:lnSpc>
                          <a:spcPts val="1560"/>
                        </a:lnSpc>
                      </a:pPr>
                      <a:r>
                        <a:rPr lang="en-US" sz="1050">
                          <a:effectLst/>
                        </a:rPr>
                        <a:t>retry</a:t>
                      </a:r>
                      <a:endParaRPr lang="en-US">
                        <a:effectLst/>
                      </a:endParaRPr>
                    </a:p>
                  </a:txBody>
                  <a:tcPr marL="30480" marR="30480" marT="15240" marB="15240"/>
                </a:tc>
                <a:tc>
                  <a:txBody>
                    <a:bodyPr/>
                    <a:lstStyle/>
                    <a:p>
                      <a:pPr>
                        <a:lnSpc>
                          <a:spcPts val="1560"/>
                        </a:lnSpc>
                      </a:pPr>
                      <a:r>
                        <a:rPr lang="en-US" sz="1050">
                          <a:effectLst/>
                        </a:rPr>
                        <a:t>60</a:t>
                      </a:r>
                      <a:endParaRPr lang="en-US">
                        <a:effectLst/>
                      </a:endParaRPr>
                    </a:p>
                  </a:txBody>
                  <a:tcPr marL="30480" marR="30480" marT="15240" marB="15240"/>
                </a:tc>
                <a:tc>
                  <a:txBody>
                    <a:bodyPr/>
                    <a:lstStyle/>
                    <a:p>
                      <a:r>
                        <a:rPr lang="es-ES">
                          <a:effectLst/>
                        </a:rPr>
                        <a:t> </a:t>
                      </a:r>
                    </a:p>
                  </a:txBody>
                  <a:tcPr marL="0" marR="0" marT="0" marB="0" anchor="ctr"/>
                </a:tc>
                <a:extLst>
                  <a:ext uri="{0D108BD9-81ED-4DB2-BD59-A6C34878D82A}">
                    <a16:rowId xmlns:a16="http://schemas.microsoft.com/office/drawing/2014/main" val="1401115738"/>
                  </a:ext>
                </a:extLst>
              </a:tr>
              <a:tr h="0">
                <a:tc>
                  <a:txBody>
                    <a:bodyPr/>
                    <a:lstStyle/>
                    <a:p>
                      <a:pPr>
                        <a:lnSpc>
                          <a:spcPts val="1560"/>
                        </a:lnSpc>
                      </a:pPr>
                      <a:r>
                        <a:rPr lang="en-US" sz="1050">
                          <a:effectLst/>
                        </a:rPr>
                        <a:t>route</a:t>
                      </a:r>
                      <a:endParaRPr lang="en-US">
                        <a:effectLst/>
                      </a:endParaRPr>
                    </a:p>
                  </a:txBody>
                  <a:tcPr marL="30480" marR="30480" marT="15240" marB="15240"/>
                </a:tc>
                <a:tc>
                  <a:txBody>
                    <a:bodyPr/>
                    <a:lstStyle/>
                    <a:p>
                      <a:pPr>
                        <a:lnSpc>
                          <a:spcPts val="1560"/>
                        </a:lnSpc>
                      </a:pPr>
                      <a:r>
                        <a:rPr lang="en-US" sz="1050">
                          <a:effectLst/>
                        </a:rPr>
                        <a:t>-</a:t>
                      </a:r>
                      <a:endParaRPr lang="en-US">
                        <a:effectLst/>
                      </a:endParaRPr>
                    </a:p>
                  </a:txBody>
                  <a:tcPr marL="30480" marR="30480" marT="15240" marB="15240"/>
                </a:tc>
                <a:tc>
                  <a:txBody>
                    <a:bodyPr/>
                    <a:lstStyle/>
                    <a:p>
                      <a:r>
                        <a:rPr lang="es-ES">
                          <a:effectLst/>
                        </a:rPr>
                        <a:t> </a:t>
                      </a:r>
                    </a:p>
                  </a:txBody>
                  <a:tcPr marL="0" marR="0" marT="0" marB="0" anchor="ctr"/>
                </a:tc>
                <a:extLst>
                  <a:ext uri="{0D108BD9-81ED-4DB2-BD59-A6C34878D82A}">
                    <a16:rowId xmlns:a16="http://schemas.microsoft.com/office/drawing/2014/main" val="567369242"/>
                  </a:ext>
                </a:extLst>
              </a:tr>
              <a:tr h="0">
                <a:tc>
                  <a:txBody>
                    <a:bodyPr/>
                    <a:lstStyle/>
                    <a:p>
                      <a:pPr>
                        <a:lnSpc>
                          <a:spcPts val="1560"/>
                        </a:lnSpc>
                      </a:pPr>
                      <a:r>
                        <a:rPr lang="en-US" sz="1050">
                          <a:effectLst/>
                        </a:rPr>
                        <a:t>status</a:t>
                      </a:r>
                      <a:endParaRPr lang="en-US">
                        <a:effectLst/>
                      </a:endParaRPr>
                    </a:p>
                  </a:txBody>
                  <a:tcPr marL="30480" marR="30480" marT="15240" marB="15240"/>
                </a:tc>
                <a:tc>
                  <a:txBody>
                    <a:bodyPr/>
                    <a:lstStyle/>
                    <a:p>
                      <a:pPr>
                        <a:lnSpc>
                          <a:spcPts val="1560"/>
                        </a:lnSpc>
                      </a:pPr>
                      <a:r>
                        <a:rPr lang="en-US" sz="1050">
                          <a:effectLst/>
                        </a:rPr>
                        <a:t>-</a:t>
                      </a:r>
                      <a:endParaRPr lang="en-US">
                        <a:effectLst/>
                      </a:endParaRPr>
                    </a:p>
                  </a:txBody>
                  <a:tcPr marL="30480" marR="30480" marT="15240" marB="15240"/>
                </a:tc>
                <a:tc>
                  <a:txBody>
                    <a:bodyPr/>
                    <a:lstStyle/>
                    <a:p>
                      <a:r>
                        <a:rPr lang="es-ES">
                          <a:effectLst/>
                        </a:rPr>
                        <a:t> </a:t>
                      </a:r>
                    </a:p>
                  </a:txBody>
                  <a:tcPr marL="0" marR="0" marT="0" marB="0" anchor="ctr"/>
                </a:tc>
                <a:extLst>
                  <a:ext uri="{0D108BD9-81ED-4DB2-BD59-A6C34878D82A}">
                    <a16:rowId xmlns:a16="http://schemas.microsoft.com/office/drawing/2014/main" val="3521055091"/>
                  </a:ext>
                </a:extLst>
              </a:tr>
              <a:tr h="0">
                <a:tc>
                  <a:txBody>
                    <a:bodyPr/>
                    <a:lstStyle/>
                    <a:p>
                      <a:pPr>
                        <a:lnSpc>
                          <a:spcPts val="1560"/>
                        </a:lnSpc>
                      </a:pPr>
                      <a:r>
                        <a:rPr lang="en-US" sz="1050">
                          <a:effectLst/>
                        </a:rPr>
                        <a:t>timeout</a:t>
                      </a:r>
                      <a:endParaRPr lang="en-US">
                        <a:effectLst/>
                      </a:endParaRPr>
                    </a:p>
                  </a:txBody>
                  <a:tcPr marL="30480" marR="30480" marT="15240" marB="15240"/>
                </a:tc>
                <a:tc>
                  <a:txBody>
                    <a:bodyPr/>
                    <a:lstStyle/>
                    <a:p>
                      <a:pPr>
                        <a:lnSpc>
                          <a:spcPts val="1560"/>
                        </a:lnSpc>
                      </a:pPr>
                      <a:r>
                        <a:rPr lang="en-US" sz="1050">
                          <a:effectLst/>
                          <a:hlinkClick r:id="rId2"/>
                        </a:rPr>
                        <a:t>ProxyTimeout</a:t>
                      </a:r>
                      <a:endParaRPr lang="en-US">
                        <a:effectLst/>
                      </a:endParaRPr>
                    </a:p>
                  </a:txBody>
                  <a:tcPr marL="30480" marR="30480" marT="15240" marB="15240"/>
                </a:tc>
                <a:tc>
                  <a:txBody>
                    <a:bodyPr/>
                    <a:lstStyle/>
                    <a:p>
                      <a:r>
                        <a:rPr lang="es-ES">
                          <a:effectLst/>
                        </a:rPr>
                        <a:t> </a:t>
                      </a:r>
                    </a:p>
                  </a:txBody>
                  <a:tcPr marL="0" marR="0" marT="0" marB="0" anchor="ctr"/>
                </a:tc>
                <a:extLst>
                  <a:ext uri="{0D108BD9-81ED-4DB2-BD59-A6C34878D82A}">
                    <a16:rowId xmlns:a16="http://schemas.microsoft.com/office/drawing/2014/main" val="4119032109"/>
                  </a:ext>
                </a:extLst>
              </a:tr>
              <a:tr h="0">
                <a:tc>
                  <a:txBody>
                    <a:bodyPr/>
                    <a:lstStyle/>
                    <a:p>
                      <a:pPr>
                        <a:lnSpc>
                          <a:spcPts val="1560"/>
                        </a:lnSpc>
                      </a:pPr>
                      <a:r>
                        <a:rPr lang="en-US" sz="1050" dirty="0" err="1">
                          <a:effectLst/>
                        </a:rPr>
                        <a:t>ttl</a:t>
                      </a:r>
                      <a:endParaRPr lang="en-US" dirty="0">
                        <a:effectLst/>
                      </a:endParaRPr>
                    </a:p>
                  </a:txBody>
                  <a:tcPr marL="30480" marR="30480" marT="15240" marB="15240"/>
                </a:tc>
                <a:tc>
                  <a:txBody>
                    <a:bodyPr/>
                    <a:lstStyle/>
                    <a:p>
                      <a:pPr>
                        <a:lnSpc>
                          <a:spcPts val="1560"/>
                        </a:lnSpc>
                      </a:pPr>
                      <a:r>
                        <a:rPr lang="en-US" sz="1050">
                          <a:effectLst/>
                        </a:rPr>
                        <a:t>-</a:t>
                      </a:r>
                      <a:endParaRPr lang="en-US">
                        <a:effectLst/>
                      </a:endParaRPr>
                    </a:p>
                  </a:txBody>
                  <a:tcPr marL="30480" marR="30480" marT="15240" marB="15240"/>
                </a:tc>
                <a:tc>
                  <a:txBody>
                    <a:bodyPr/>
                    <a:lstStyle/>
                    <a:p>
                      <a:r>
                        <a:rPr lang="es-ES" dirty="0">
                          <a:effectLst/>
                        </a:rPr>
                        <a:t> </a:t>
                      </a:r>
                    </a:p>
                  </a:txBody>
                  <a:tcPr marL="0" marR="0" marT="0" marB="0" anchor="ctr"/>
                </a:tc>
                <a:extLst>
                  <a:ext uri="{0D108BD9-81ED-4DB2-BD59-A6C34878D82A}">
                    <a16:rowId xmlns:a16="http://schemas.microsoft.com/office/drawing/2014/main" val="1334923130"/>
                  </a:ext>
                </a:extLst>
              </a:tr>
            </a:tbl>
          </a:graphicData>
        </a:graphic>
      </p:graphicFrame>
      <p:sp>
        <p:nvSpPr>
          <p:cNvPr id="6" name="CuadroTexto 5">
            <a:extLst>
              <a:ext uri="{FF2B5EF4-FFF2-40B4-BE49-F238E27FC236}">
                <a16:creationId xmlns:a16="http://schemas.microsoft.com/office/drawing/2014/main" id="{9339917C-D0C8-C79C-B501-32C1E0B2F02F}"/>
              </a:ext>
            </a:extLst>
          </p:cNvPr>
          <p:cNvSpPr txBox="1"/>
          <p:nvPr/>
        </p:nvSpPr>
        <p:spPr>
          <a:xfrm>
            <a:off x="835572" y="3953641"/>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s-ES_tradnl" sz="1100">
              <a:latin typeface="Trebuchet MS"/>
            </a:endParaRPr>
          </a:p>
        </p:txBody>
      </p:sp>
      <p:sp>
        <p:nvSpPr>
          <p:cNvPr id="4" name="CuadroTexto 3">
            <a:extLst>
              <a:ext uri="{FF2B5EF4-FFF2-40B4-BE49-F238E27FC236}">
                <a16:creationId xmlns:a16="http://schemas.microsoft.com/office/drawing/2014/main" id="{E5F2273B-CBB5-8F4E-9161-FB082B9243DD}"/>
              </a:ext>
            </a:extLst>
          </p:cNvPr>
          <p:cNvSpPr txBox="1"/>
          <p:nvPr/>
        </p:nvSpPr>
        <p:spPr>
          <a:xfrm>
            <a:off x="337625" y="636400"/>
            <a:ext cx="6344529" cy="523220"/>
          </a:xfrm>
          <a:prstGeom prst="rect">
            <a:avLst/>
          </a:prstGeom>
          <a:noFill/>
        </p:spPr>
        <p:txBody>
          <a:bodyPr wrap="square" rtlCol="0">
            <a:spAutoFit/>
          </a:bodyPr>
          <a:lstStyle/>
          <a:p>
            <a:pPr algn="ctr"/>
            <a:r>
              <a:rPr lang="es-CO" sz="2800" b="1" dirty="0">
                <a:solidFill>
                  <a:srgbClr val="002060"/>
                </a:solidFill>
                <a:latin typeface="+mj-lt"/>
                <a:cs typeface="Aharoni" panose="02010803020104030203" pitchFamily="2" charset="-79"/>
              </a:rPr>
              <a:t>Algunos parámetros proxypass</a:t>
            </a:r>
          </a:p>
        </p:txBody>
      </p:sp>
    </p:spTree>
    <p:extLst>
      <p:ext uri="{BB962C8B-B14F-4D97-AF65-F5344CB8AC3E}">
        <p14:creationId xmlns:p14="http://schemas.microsoft.com/office/powerpoint/2010/main" val="114499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AD547AC-A3A9-3D5C-43A1-4F75A9D73806}"/>
              </a:ext>
            </a:extLst>
          </p:cNvPr>
          <p:cNvSpPr/>
          <p:nvPr/>
        </p:nvSpPr>
        <p:spPr>
          <a:xfrm>
            <a:off x="5120640" y="267286"/>
            <a:ext cx="112542" cy="6316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42370FA4-6EDC-3B3B-0428-5B66C0257E01}"/>
              </a:ext>
            </a:extLst>
          </p:cNvPr>
          <p:cNvSpPr txBox="1"/>
          <p:nvPr/>
        </p:nvSpPr>
        <p:spPr>
          <a:xfrm>
            <a:off x="337625" y="636400"/>
            <a:ext cx="6344529" cy="523220"/>
          </a:xfrm>
          <a:prstGeom prst="rect">
            <a:avLst/>
          </a:prstGeom>
          <a:noFill/>
        </p:spPr>
        <p:txBody>
          <a:bodyPr wrap="square" rtlCol="0">
            <a:spAutoFit/>
          </a:bodyPr>
          <a:lstStyle/>
          <a:p>
            <a:pPr algn="ctr"/>
            <a:r>
              <a:rPr lang="es-CO" sz="2800" b="1">
                <a:solidFill>
                  <a:srgbClr val="002060"/>
                </a:solidFill>
                <a:latin typeface="+mj-lt"/>
                <a:cs typeface="Aharoni" panose="02010803020104030203" pitchFamily="2" charset="-79"/>
              </a:rPr>
              <a:t>Artillery</a:t>
            </a:r>
          </a:p>
        </p:txBody>
      </p:sp>
      <p:sp>
        <p:nvSpPr>
          <p:cNvPr id="5" name="CuadroTexto 4">
            <a:extLst>
              <a:ext uri="{FF2B5EF4-FFF2-40B4-BE49-F238E27FC236}">
                <a16:creationId xmlns:a16="http://schemas.microsoft.com/office/drawing/2014/main" id="{5D2ED888-102C-D0FC-2C1F-960C39EA5916}"/>
              </a:ext>
            </a:extLst>
          </p:cNvPr>
          <p:cNvSpPr txBox="1"/>
          <p:nvPr/>
        </p:nvSpPr>
        <p:spPr>
          <a:xfrm>
            <a:off x="677596" y="1715838"/>
            <a:ext cx="6098344" cy="3780522"/>
          </a:xfrm>
          <a:prstGeom prst="rect">
            <a:avLst/>
          </a:prstGeom>
          <a:noFill/>
        </p:spPr>
        <p:txBody>
          <a:bodyPr wrap="square">
            <a:spAutoFit/>
          </a:bodyPr>
          <a:lstStyle/>
          <a:p>
            <a:pPr algn="just">
              <a:lnSpc>
                <a:spcPct val="150000"/>
              </a:lnSpc>
            </a:pPr>
            <a:r>
              <a:rPr lang="es-CO"/>
              <a:t>Es una herramienta de prueba de carga y estrés de código abierto que se utiliza para evaluar el rendimiento, la confiabilidad y la escalabilidad de aplicaciones y servicios web. Con Artillery, puedes simular cargas de trabajo de usuarios concurrentes y medir cómo responde tu sistema bajo diferentes condiciones.</a:t>
            </a:r>
          </a:p>
          <a:p>
            <a:pPr algn="just">
              <a:lnSpc>
                <a:spcPct val="150000"/>
              </a:lnSpc>
            </a:pPr>
            <a:endParaRPr lang="es-CO" sz="1800"/>
          </a:p>
          <a:p>
            <a:pPr algn="just">
              <a:lnSpc>
                <a:spcPct val="150000"/>
              </a:lnSpc>
            </a:pPr>
            <a:r>
              <a:rPr lang="es-CO" sz="1800"/>
              <a:t>Algunas características y funcionalidades clave de Artillery incluyen:</a:t>
            </a:r>
          </a:p>
        </p:txBody>
      </p:sp>
      <p:sp>
        <p:nvSpPr>
          <p:cNvPr id="8" name="Rectángulo: esquinas redondeadas 7">
            <a:extLst>
              <a:ext uri="{FF2B5EF4-FFF2-40B4-BE49-F238E27FC236}">
                <a16:creationId xmlns:a16="http://schemas.microsoft.com/office/drawing/2014/main" id="{33D5FC1B-712F-41CA-6086-B14635D0B643}"/>
              </a:ext>
            </a:extLst>
          </p:cNvPr>
          <p:cNvSpPr/>
          <p:nvPr/>
        </p:nvSpPr>
        <p:spPr>
          <a:xfrm>
            <a:off x="7828668" y="1872757"/>
            <a:ext cx="3685736" cy="45016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CO"/>
              <a:t>Escenarios flexibles</a:t>
            </a:r>
          </a:p>
        </p:txBody>
      </p:sp>
      <p:sp>
        <p:nvSpPr>
          <p:cNvPr id="9" name="Rectángulo: esquinas redondeadas 8">
            <a:extLst>
              <a:ext uri="{FF2B5EF4-FFF2-40B4-BE49-F238E27FC236}">
                <a16:creationId xmlns:a16="http://schemas.microsoft.com/office/drawing/2014/main" id="{972F65AF-D636-AA00-33CF-90912D24EBBF}"/>
              </a:ext>
            </a:extLst>
          </p:cNvPr>
          <p:cNvSpPr/>
          <p:nvPr/>
        </p:nvSpPr>
        <p:spPr>
          <a:xfrm>
            <a:off x="7828667" y="2531594"/>
            <a:ext cx="3685736" cy="45016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O"/>
              <a:t>Protocolos admitidos</a:t>
            </a:r>
          </a:p>
        </p:txBody>
      </p:sp>
      <p:sp>
        <p:nvSpPr>
          <p:cNvPr id="11" name="Rectángulo: esquinas redondeadas 10">
            <a:extLst>
              <a:ext uri="{FF2B5EF4-FFF2-40B4-BE49-F238E27FC236}">
                <a16:creationId xmlns:a16="http://schemas.microsoft.com/office/drawing/2014/main" id="{C1C25040-DD4D-746D-6C29-C609742C1099}"/>
              </a:ext>
            </a:extLst>
          </p:cNvPr>
          <p:cNvSpPr/>
          <p:nvPr/>
        </p:nvSpPr>
        <p:spPr>
          <a:xfrm>
            <a:off x="7828666" y="3190431"/>
            <a:ext cx="3685736" cy="45016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s-CO"/>
              <a:t>Generación de carga</a:t>
            </a:r>
          </a:p>
        </p:txBody>
      </p:sp>
      <p:sp>
        <p:nvSpPr>
          <p:cNvPr id="12" name="Rectángulo: esquinas redondeadas 11">
            <a:extLst>
              <a:ext uri="{FF2B5EF4-FFF2-40B4-BE49-F238E27FC236}">
                <a16:creationId xmlns:a16="http://schemas.microsoft.com/office/drawing/2014/main" id="{0F6E4AEE-5AD3-A347-1E6B-28E875E4C490}"/>
              </a:ext>
            </a:extLst>
          </p:cNvPr>
          <p:cNvSpPr/>
          <p:nvPr/>
        </p:nvSpPr>
        <p:spPr>
          <a:xfrm>
            <a:off x="7828665" y="3849268"/>
            <a:ext cx="3685736" cy="45016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CO"/>
              <a:t>Medición de métricas</a:t>
            </a:r>
          </a:p>
        </p:txBody>
      </p:sp>
      <p:sp>
        <p:nvSpPr>
          <p:cNvPr id="13" name="Rectángulo: esquinas redondeadas 12">
            <a:extLst>
              <a:ext uri="{FF2B5EF4-FFF2-40B4-BE49-F238E27FC236}">
                <a16:creationId xmlns:a16="http://schemas.microsoft.com/office/drawing/2014/main" id="{EE7CFD1B-DFCD-B684-842E-D962E5C839DA}"/>
              </a:ext>
            </a:extLst>
          </p:cNvPr>
          <p:cNvSpPr/>
          <p:nvPr/>
        </p:nvSpPr>
        <p:spPr>
          <a:xfrm>
            <a:off x="7828664" y="4508105"/>
            <a:ext cx="3685736" cy="45016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CO"/>
              <a:t>Escalabilidad</a:t>
            </a:r>
          </a:p>
        </p:txBody>
      </p:sp>
      <p:sp>
        <p:nvSpPr>
          <p:cNvPr id="14" name="Rectángulo: esquinas redondeadas 13">
            <a:extLst>
              <a:ext uri="{FF2B5EF4-FFF2-40B4-BE49-F238E27FC236}">
                <a16:creationId xmlns:a16="http://schemas.microsoft.com/office/drawing/2014/main" id="{022FB616-0634-8C73-C86C-15432D9D6562}"/>
              </a:ext>
            </a:extLst>
          </p:cNvPr>
          <p:cNvSpPr/>
          <p:nvPr/>
        </p:nvSpPr>
        <p:spPr>
          <a:xfrm>
            <a:off x="7828663" y="5166941"/>
            <a:ext cx="3685736" cy="65883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O"/>
              <a:t>Integración con herramientas de monitoreo</a:t>
            </a:r>
          </a:p>
        </p:txBody>
      </p:sp>
    </p:spTree>
    <p:extLst>
      <p:ext uri="{BB962C8B-B14F-4D97-AF65-F5344CB8AC3E}">
        <p14:creationId xmlns:p14="http://schemas.microsoft.com/office/powerpoint/2010/main" val="36309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AD547AC-A3A9-3D5C-43A1-4F75A9D73806}"/>
              </a:ext>
            </a:extLst>
          </p:cNvPr>
          <p:cNvSpPr/>
          <p:nvPr/>
        </p:nvSpPr>
        <p:spPr>
          <a:xfrm>
            <a:off x="5120640" y="267286"/>
            <a:ext cx="112542" cy="6316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42370FA4-6EDC-3B3B-0428-5B66C0257E01}"/>
              </a:ext>
            </a:extLst>
          </p:cNvPr>
          <p:cNvSpPr txBox="1"/>
          <p:nvPr/>
        </p:nvSpPr>
        <p:spPr>
          <a:xfrm>
            <a:off x="337625" y="636400"/>
            <a:ext cx="6344529" cy="523220"/>
          </a:xfrm>
          <a:prstGeom prst="rect">
            <a:avLst/>
          </a:prstGeom>
          <a:noFill/>
        </p:spPr>
        <p:txBody>
          <a:bodyPr wrap="square" rtlCol="0">
            <a:spAutoFit/>
          </a:bodyPr>
          <a:lstStyle/>
          <a:p>
            <a:pPr algn="ctr"/>
            <a:r>
              <a:rPr lang="es-CO" sz="2800" b="1">
                <a:solidFill>
                  <a:srgbClr val="002060"/>
                </a:solidFill>
                <a:latin typeface="+mj-lt"/>
                <a:cs typeface="Aharoni" panose="02010803020104030203" pitchFamily="2" charset="-79"/>
              </a:rPr>
              <a:t>Implementación</a:t>
            </a:r>
          </a:p>
        </p:txBody>
      </p:sp>
      <p:pic>
        <p:nvPicPr>
          <p:cNvPr id="6" name="Imagen 5">
            <a:extLst>
              <a:ext uri="{FF2B5EF4-FFF2-40B4-BE49-F238E27FC236}">
                <a16:creationId xmlns:a16="http://schemas.microsoft.com/office/drawing/2014/main" id="{473AD3DC-598E-B3D3-2D19-E662A226EEE9}"/>
              </a:ext>
            </a:extLst>
          </p:cNvPr>
          <p:cNvPicPr>
            <a:picLocks noChangeAspect="1"/>
          </p:cNvPicPr>
          <p:nvPr/>
        </p:nvPicPr>
        <p:blipFill>
          <a:blip r:embed="rId2"/>
          <a:stretch>
            <a:fillRect/>
          </a:stretch>
        </p:blipFill>
        <p:spPr>
          <a:xfrm>
            <a:off x="467991" y="1528734"/>
            <a:ext cx="4953691" cy="4639322"/>
          </a:xfrm>
          <a:prstGeom prst="rect">
            <a:avLst/>
          </a:prstGeom>
        </p:spPr>
      </p:pic>
      <p:sp>
        <p:nvSpPr>
          <p:cNvPr id="8" name="Rectángulo: esquinas redondeadas 7">
            <a:extLst>
              <a:ext uri="{FF2B5EF4-FFF2-40B4-BE49-F238E27FC236}">
                <a16:creationId xmlns:a16="http://schemas.microsoft.com/office/drawing/2014/main" id="{8D98505B-84FE-DA7D-835B-4973D21C2DEE}"/>
              </a:ext>
            </a:extLst>
          </p:cNvPr>
          <p:cNvSpPr/>
          <p:nvPr/>
        </p:nvSpPr>
        <p:spPr>
          <a:xfrm>
            <a:off x="5788375" y="2419643"/>
            <a:ext cx="5889674" cy="2321169"/>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CO" sz="1600"/>
              <a:t>Desactivar selinux y firewalld.</a:t>
            </a:r>
          </a:p>
          <a:p>
            <a:pPr algn="ctr"/>
            <a:endParaRPr lang="es-CO" sz="1600"/>
          </a:p>
          <a:p>
            <a:pPr marL="285750" indent="-285750">
              <a:buFont typeface="Arial" panose="020B0604020202020204" pitchFamily="34" charset="0"/>
              <a:buChar char="•"/>
            </a:pPr>
            <a:r>
              <a:rPr lang="es-CO" sz="1600"/>
              <a:t>vim /etc/selinux/config </a:t>
            </a:r>
          </a:p>
          <a:p>
            <a:pPr lvl="1"/>
            <a:r>
              <a:rPr lang="es-CO" sz="1600"/>
              <a:t>SELINUX=disabled</a:t>
            </a:r>
          </a:p>
          <a:p>
            <a:pPr marL="285750" indent="-285750">
              <a:buFont typeface="Arial" panose="020B0604020202020204" pitchFamily="34" charset="0"/>
              <a:buChar char="•"/>
            </a:pPr>
            <a:r>
              <a:rPr lang="es-CO" sz="1600"/>
              <a:t>Reiniciar máquina virtual.</a:t>
            </a:r>
          </a:p>
          <a:p>
            <a:pPr marL="285750" indent="-285750">
              <a:buFont typeface="Arial" panose="020B0604020202020204" pitchFamily="34" charset="0"/>
              <a:buChar char="•"/>
            </a:pPr>
            <a:r>
              <a:rPr lang="es-CO" sz="1600"/>
              <a:t>Desactivar firewalld ingresando </a:t>
            </a:r>
            <a:r>
              <a:rPr lang="es-CO" sz="1600" u="sng"/>
              <a:t>service firewalld stop</a:t>
            </a:r>
          </a:p>
        </p:txBody>
      </p:sp>
    </p:spTree>
    <p:extLst>
      <p:ext uri="{BB962C8B-B14F-4D97-AF65-F5344CB8AC3E}">
        <p14:creationId xmlns:p14="http://schemas.microsoft.com/office/powerpoint/2010/main" val="172237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AD547AC-A3A9-3D5C-43A1-4F75A9D73806}"/>
              </a:ext>
            </a:extLst>
          </p:cNvPr>
          <p:cNvSpPr/>
          <p:nvPr/>
        </p:nvSpPr>
        <p:spPr>
          <a:xfrm>
            <a:off x="5120640" y="267286"/>
            <a:ext cx="112542" cy="6316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esquinas redondeadas 9">
            <a:extLst>
              <a:ext uri="{FF2B5EF4-FFF2-40B4-BE49-F238E27FC236}">
                <a16:creationId xmlns:a16="http://schemas.microsoft.com/office/drawing/2014/main" id="{CF4B1299-208F-C46D-881D-E632E031E02E}"/>
              </a:ext>
            </a:extLst>
          </p:cNvPr>
          <p:cNvSpPr/>
          <p:nvPr/>
        </p:nvSpPr>
        <p:spPr>
          <a:xfrm>
            <a:off x="375137" y="1619739"/>
            <a:ext cx="6513343" cy="3514968"/>
          </a:xfrm>
          <a:prstGeom prst="round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lIns="91440" tIns="45720" rIns="91440" bIns="45720" rtlCol="0" anchor="ctr"/>
          <a:lstStyle/>
          <a:p>
            <a:pPr marL="285750" indent="-285750">
              <a:buFont typeface="Arial" panose="020B0604020202020204" pitchFamily="34" charset="0"/>
              <a:buChar char="•"/>
            </a:pPr>
            <a:r>
              <a:rPr lang="da-DK" sz="1400" err="1"/>
              <a:t>Instalar</a:t>
            </a:r>
            <a:r>
              <a:rPr lang="da-DK" sz="1400"/>
              <a:t> </a:t>
            </a:r>
            <a:r>
              <a:rPr lang="da-DK" sz="1400" err="1"/>
              <a:t>mod_proxy_balance</a:t>
            </a:r>
            <a:r>
              <a:rPr lang="da-DK" sz="1400"/>
              <a:t>.</a:t>
            </a:r>
          </a:p>
          <a:p>
            <a:pPr lvl="1"/>
            <a:r>
              <a:rPr lang="da-DK" sz="1400" err="1">
                <a:solidFill>
                  <a:schemeClr val="tx1"/>
                </a:solidFill>
              </a:rPr>
              <a:t>sudo</a:t>
            </a:r>
            <a:r>
              <a:rPr lang="da-DK" sz="1400">
                <a:solidFill>
                  <a:schemeClr val="tx1"/>
                </a:solidFill>
              </a:rPr>
              <a:t> </a:t>
            </a:r>
            <a:r>
              <a:rPr lang="da-DK" sz="1400" err="1">
                <a:solidFill>
                  <a:schemeClr val="tx1"/>
                </a:solidFill>
              </a:rPr>
              <a:t>dnf</a:t>
            </a:r>
            <a:r>
              <a:rPr lang="da-DK" sz="1400">
                <a:solidFill>
                  <a:schemeClr val="tx1"/>
                </a:solidFill>
              </a:rPr>
              <a:t> </a:t>
            </a:r>
            <a:r>
              <a:rPr lang="da-DK" sz="1400" err="1">
                <a:solidFill>
                  <a:schemeClr val="tx1"/>
                </a:solidFill>
              </a:rPr>
              <a:t>install</a:t>
            </a:r>
            <a:r>
              <a:rPr lang="da-DK" sz="1400">
                <a:solidFill>
                  <a:schemeClr val="tx1"/>
                </a:solidFill>
              </a:rPr>
              <a:t> </a:t>
            </a:r>
            <a:r>
              <a:rPr lang="da-DK" sz="1400" err="1">
                <a:solidFill>
                  <a:schemeClr val="tx1"/>
                </a:solidFill>
              </a:rPr>
              <a:t>httpd</a:t>
            </a:r>
            <a:r>
              <a:rPr lang="da-DK" sz="1400">
                <a:solidFill>
                  <a:schemeClr val="tx1"/>
                </a:solidFill>
              </a:rPr>
              <a:t> </a:t>
            </a:r>
            <a:r>
              <a:rPr lang="da-DK" sz="1400" err="1">
                <a:solidFill>
                  <a:schemeClr val="tx1"/>
                </a:solidFill>
              </a:rPr>
              <a:t>httpd-tools</a:t>
            </a:r>
            <a:r>
              <a:rPr lang="da-DK" sz="1400">
                <a:solidFill>
                  <a:schemeClr val="tx1"/>
                </a:solidFill>
              </a:rPr>
              <a:t> </a:t>
            </a:r>
            <a:r>
              <a:rPr lang="da-DK" sz="1400" err="1">
                <a:solidFill>
                  <a:schemeClr val="tx1"/>
                </a:solidFill>
              </a:rPr>
              <a:t>mod_ssl</a:t>
            </a:r>
            <a:endParaRPr lang="da-DK" sz="1400" err="1">
              <a:solidFill>
                <a:schemeClr val="tx1"/>
              </a:solidFill>
              <a:cs typeface="Arial"/>
            </a:endParaRPr>
          </a:p>
          <a:p>
            <a:pPr marL="285750" indent="-285750">
              <a:buFont typeface="Arial"/>
              <a:buChar char="•"/>
            </a:pPr>
            <a:r>
              <a:rPr lang="da-DK" sz="1400">
                <a:cs typeface="Arial" panose="020B0604020202020204"/>
              </a:rPr>
              <a:t>Nota* </a:t>
            </a:r>
            <a:r>
              <a:rPr lang="da-DK" sz="1400" err="1">
                <a:cs typeface="Arial" panose="020B0604020202020204"/>
              </a:rPr>
              <a:t>esto</a:t>
            </a:r>
            <a:r>
              <a:rPr lang="da-DK" sz="1400">
                <a:cs typeface="Arial" panose="020B0604020202020204"/>
              </a:rPr>
              <a:t> se </a:t>
            </a:r>
            <a:r>
              <a:rPr lang="da-DK" sz="1400" err="1">
                <a:cs typeface="Arial" panose="020B0604020202020204"/>
              </a:rPr>
              <a:t>debe</a:t>
            </a:r>
            <a:r>
              <a:rPr lang="da-DK" sz="1400">
                <a:cs typeface="Arial" panose="020B0604020202020204"/>
              </a:rPr>
              <a:t> </a:t>
            </a:r>
            <a:r>
              <a:rPr lang="da-DK" sz="1400" err="1">
                <a:cs typeface="Arial" panose="020B0604020202020204"/>
              </a:rPr>
              <a:t>realizar</a:t>
            </a:r>
            <a:r>
              <a:rPr lang="da-DK" sz="1400">
                <a:cs typeface="Arial" panose="020B0604020202020204"/>
              </a:rPr>
              <a:t> si </a:t>
            </a:r>
            <a:r>
              <a:rPr lang="da-DK" sz="1400" err="1">
                <a:cs typeface="Arial" panose="020B0604020202020204"/>
              </a:rPr>
              <a:t>usted</a:t>
            </a:r>
            <a:r>
              <a:rPr lang="da-DK" sz="1400">
                <a:cs typeface="Arial" panose="020B0604020202020204"/>
              </a:rPr>
              <a:t> no </a:t>
            </a:r>
            <a:r>
              <a:rPr lang="da-DK" sz="1400" err="1">
                <a:cs typeface="Arial" panose="020B0604020202020204"/>
              </a:rPr>
              <a:t>cuenta</a:t>
            </a:r>
            <a:r>
              <a:rPr lang="da-DK" sz="1400">
                <a:cs typeface="Arial" panose="020B0604020202020204"/>
              </a:rPr>
              <a:t> con el </a:t>
            </a:r>
            <a:r>
              <a:rPr lang="da-DK" sz="1400" err="1">
                <a:cs typeface="Arial" panose="020B0604020202020204"/>
              </a:rPr>
              <a:t>modulo</a:t>
            </a:r>
            <a:r>
              <a:rPr lang="da-DK" sz="1400">
                <a:cs typeface="Arial" panose="020B0604020202020204"/>
              </a:rPr>
              <a:t> </a:t>
            </a:r>
            <a:r>
              <a:rPr lang="da-DK" sz="1400" err="1">
                <a:cs typeface="Arial" panose="020B0604020202020204"/>
              </a:rPr>
              <a:t>mod_proxy_balancer</a:t>
            </a:r>
            <a:r>
              <a:rPr lang="da-DK" sz="1400">
                <a:cs typeface="Arial" panose="020B0604020202020204"/>
              </a:rPr>
              <a:t>, normalmente </a:t>
            </a:r>
            <a:r>
              <a:rPr lang="da-DK" sz="1400" err="1">
                <a:cs typeface="Arial" panose="020B0604020202020204"/>
              </a:rPr>
              <a:t>este</a:t>
            </a:r>
            <a:r>
              <a:rPr lang="da-DK" sz="1400">
                <a:cs typeface="Arial" panose="020B0604020202020204"/>
              </a:rPr>
              <a:t> </a:t>
            </a:r>
            <a:r>
              <a:rPr lang="da-DK" sz="1400" err="1">
                <a:cs typeface="Arial" panose="020B0604020202020204"/>
              </a:rPr>
              <a:t>modulo</a:t>
            </a:r>
            <a:r>
              <a:rPr lang="da-DK" sz="1400">
                <a:cs typeface="Arial" panose="020B0604020202020204"/>
              </a:rPr>
              <a:t> </a:t>
            </a:r>
            <a:r>
              <a:rPr lang="da-DK" sz="1400" err="1">
                <a:cs typeface="Arial" panose="020B0604020202020204"/>
              </a:rPr>
              <a:t>viene</a:t>
            </a:r>
            <a:r>
              <a:rPr lang="da-DK" sz="1400">
                <a:cs typeface="Arial" panose="020B0604020202020204"/>
              </a:rPr>
              <a:t> </a:t>
            </a:r>
            <a:r>
              <a:rPr lang="da-DK" sz="1400" err="1">
                <a:cs typeface="Arial" panose="020B0604020202020204"/>
              </a:rPr>
              <a:t>incluid</a:t>
            </a:r>
            <a:r>
              <a:rPr lang="da-DK" sz="1400">
                <a:cs typeface="Arial" panose="020B0604020202020204"/>
              </a:rPr>
              <a:t> en apache. Lo </a:t>
            </a:r>
            <a:r>
              <a:rPr lang="da-DK" sz="1400" err="1">
                <a:cs typeface="Arial" panose="020B0604020202020204"/>
              </a:rPr>
              <a:t>puede</a:t>
            </a:r>
            <a:r>
              <a:rPr lang="da-DK" sz="1400">
                <a:cs typeface="Arial" panose="020B0604020202020204"/>
              </a:rPr>
              <a:t> </a:t>
            </a:r>
            <a:r>
              <a:rPr lang="da-DK" sz="1400" err="1">
                <a:cs typeface="Arial" panose="020B0604020202020204"/>
              </a:rPr>
              <a:t>comprobar</a:t>
            </a:r>
            <a:r>
              <a:rPr lang="da-DK" sz="1400">
                <a:cs typeface="Arial" panose="020B0604020202020204"/>
              </a:rPr>
              <a:t> </a:t>
            </a:r>
            <a:r>
              <a:rPr lang="da-DK" sz="1400" err="1">
                <a:cs typeface="Arial" panose="020B0604020202020204"/>
              </a:rPr>
              <a:t>corriendo</a:t>
            </a:r>
            <a:r>
              <a:rPr lang="da-DK" sz="1400">
                <a:cs typeface="Arial" panose="020B0604020202020204"/>
              </a:rPr>
              <a:t> </a:t>
            </a:r>
            <a:r>
              <a:rPr lang="da-DK" sz="1400" err="1">
                <a:cs typeface="Arial" panose="020B0604020202020204"/>
              </a:rPr>
              <a:t>esta</a:t>
            </a:r>
            <a:r>
              <a:rPr lang="da-DK" sz="1400">
                <a:cs typeface="Arial" panose="020B0604020202020204"/>
              </a:rPr>
              <a:t> </a:t>
            </a:r>
            <a:r>
              <a:rPr lang="da-DK" sz="1400" err="1">
                <a:cs typeface="Arial" panose="020B0604020202020204"/>
              </a:rPr>
              <a:t>linea</a:t>
            </a:r>
          </a:p>
          <a:p>
            <a:r>
              <a:rPr lang="da-DK" sz="1400">
                <a:solidFill>
                  <a:schemeClr val="tx1"/>
                </a:solidFill>
                <a:cs typeface="Arial"/>
              </a:rPr>
              <a:t>         </a:t>
            </a:r>
            <a:r>
              <a:rPr lang="da-DK" sz="1400" b="1">
                <a:solidFill>
                  <a:schemeClr val="tx1"/>
                </a:solidFill>
                <a:cs typeface="Arial"/>
                <a:hlinkClick r:id="rId2">
                  <a:extLst>
                    <a:ext uri="{A12FA001-AC4F-418D-AE19-62706E023703}">
                      <ahyp:hlinkClr xmlns:ahyp="http://schemas.microsoft.com/office/drawing/2018/hyperlinkcolor" val="tx"/>
                    </a:ext>
                  </a:extLst>
                </a:hlinkClick>
              </a:rPr>
              <a:t>grep</a:t>
            </a:r>
            <a:r>
              <a:rPr lang="da-DK" sz="1400" b="1">
                <a:solidFill>
                  <a:schemeClr val="tx1"/>
                </a:solidFill>
                <a:cs typeface="Arial"/>
              </a:rPr>
              <a:t> "</a:t>
            </a:r>
            <a:r>
              <a:rPr lang="da-DK" sz="1400" b="1" err="1">
                <a:solidFill>
                  <a:schemeClr val="tx1"/>
                </a:solidFill>
                <a:cs typeface="Arial"/>
              </a:rPr>
              <a:t>mod_proxy</a:t>
            </a:r>
            <a:r>
              <a:rPr lang="da-DK" sz="1400" b="1">
                <a:solidFill>
                  <a:schemeClr val="tx1"/>
                </a:solidFill>
                <a:cs typeface="Arial"/>
              </a:rPr>
              <a:t>" /</a:t>
            </a:r>
            <a:r>
              <a:rPr lang="da-DK" sz="1400" b="1" err="1">
                <a:solidFill>
                  <a:schemeClr val="tx1"/>
                </a:solidFill>
                <a:cs typeface="Arial"/>
              </a:rPr>
              <a:t>etc</a:t>
            </a:r>
            <a:r>
              <a:rPr lang="da-DK" sz="1400" b="1">
                <a:solidFill>
                  <a:schemeClr val="tx1"/>
                </a:solidFill>
                <a:cs typeface="Arial"/>
              </a:rPr>
              <a:t>/</a:t>
            </a:r>
            <a:r>
              <a:rPr lang="da-DK" sz="1400" b="1" err="1">
                <a:solidFill>
                  <a:schemeClr val="tx1"/>
                </a:solidFill>
                <a:cs typeface="Arial"/>
              </a:rPr>
              <a:t>httpd</a:t>
            </a:r>
            <a:r>
              <a:rPr lang="da-DK" sz="1400" b="1">
                <a:solidFill>
                  <a:schemeClr val="tx1"/>
                </a:solidFill>
                <a:cs typeface="Arial"/>
              </a:rPr>
              <a:t>/</a:t>
            </a:r>
            <a:r>
              <a:rPr lang="da-DK" sz="1400" b="1" err="1">
                <a:solidFill>
                  <a:schemeClr val="tx1"/>
                </a:solidFill>
                <a:cs typeface="Arial"/>
              </a:rPr>
              <a:t>conf.modules.d</a:t>
            </a:r>
            <a:r>
              <a:rPr lang="da-DK" sz="1400" b="1">
                <a:solidFill>
                  <a:schemeClr val="tx1"/>
                </a:solidFill>
                <a:cs typeface="Arial"/>
              </a:rPr>
              <a:t>/00-proxy.conf</a:t>
            </a:r>
            <a:endParaRPr lang="da-DK" sz="1400">
              <a:solidFill>
                <a:schemeClr val="tx1"/>
              </a:solidFill>
            </a:endParaRPr>
          </a:p>
          <a:p>
            <a:pPr marL="285750" indent="-285750">
              <a:buFont typeface="Arial"/>
              <a:buChar char="•"/>
            </a:pPr>
            <a:endParaRPr lang="da-DK" sz="1400">
              <a:cs typeface="Arial"/>
            </a:endParaRPr>
          </a:p>
          <a:p>
            <a:pPr marL="285750" indent="-285750">
              <a:buFont typeface="Arial" panose="020B0604020202020204" pitchFamily="34" charset="0"/>
              <a:buChar char="•"/>
            </a:pPr>
            <a:r>
              <a:rPr lang="es-CO" sz="1400"/>
              <a:t>Configurar el módulo para habilitar el módulo Proxy </a:t>
            </a:r>
            <a:r>
              <a:rPr lang="es-CO" sz="1400" err="1"/>
              <a:t>balancer</a:t>
            </a:r>
            <a:endParaRPr lang="es-CO" sz="1400" err="1">
              <a:cs typeface="Arial"/>
            </a:endParaRPr>
          </a:p>
          <a:p>
            <a:pPr lvl="1"/>
            <a:r>
              <a:rPr lang="es-CO" sz="1400">
                <a:solidFill>
                  <a:schemeClr val="tx1"/>
                </a:solidFill>
              </a:rPr>
              <a:t>sudo </a:t>
            </a:r>
            <a:r>
              <a:rPr lang="es-CO" sz="1400" err="1">
                <a:solidFill>
                  <a:schemeClr val="tx1"/>
                </a:solidFill>
              </a:rPr>
              <a:t>vim</a:t>
            </a:r>
            <a:r>
              <a:rPr lang="es-CO" sz="1400">
                <a:solidFill>
                  <a:schemeClr val="tx1"/>
                </a:solidFill>
              </a:rPr>
              <a:t> /</a:t>
            </a:r>
            <a:r>
              <a:rPr lang="es-CO" sz="1400" err="1">
                <a:solidFill>
                  <a:schemeClr val="tx1"/>
                </a:solidFill>
              </a:rPr>
              <a:t>etc</a:t>
            </a:r>
            <a:r>
              <a:rPr lang="es-CO" sz="1400">
                <a:solidFill>
                  <a:schemeClr val="tx1"/>
                </a:solidFill>
              </a:rPr>
              <a:t>/</a:t>
            </a:r>
            <a:r>
              <a:rPr lang="es-CO" sz="1400" err="1">
                <a:solidFill>
                  <a:schemeClr val="tx1"/>
                </a:solidFill>
              </a:rPr>
              <a:t>httpd</a:t>
            </a:r>
            <a:r>
              <a:rPr lang="es-CO" sz="1400">
                <a:solidFill>
                  <a:schemeClr val="tx1"/>
                </a:solidFill>
              </a:rPr>
              <a:t>/</a:t>
            </a:r>
            <a:r>
              <a:rPr lang="es-CO" sz="1400" err="1">
                <a:solidFill>
                  <a:schemeClr val="tx1"/>
                </a:solidFill>
              </a:rPr>
              <a:t>conf</a:t>
            </a:r>
            <a:r>
              <a:rPr lang="es-CO" sz="1400">
                <a:solidFill>
                  <a:schemeClr val="tx1"/>
                </a:solidFill>
              </a:rPr>
              <a:t>/</a:t>
            </a:r>
            <a:r>
              <a:rPr lang="es-CO" sz="1400" err="1">
                <a:solidFill>
                  <a:schemeClr val="tx1"/>
                </a:solidFill>
              </a:rPr>
              <a:t>httpd.conf</a:t>
            </a:r>
            <a:endParaRPr lang="es-CO" sz="1400">
              <a:solidFill>
                <a:schemeClr val="tx1"/>
              </a:solidFill>
            </a:endParaRPr>
          </a:p>
          <a:p>
            <a:endParaRPr lang="es-CO" sz="1400"/>
          </a:p>
          <a:p>
            <a:pPr marL="285750" indent="-285750">
              <a:buFont typeface="Arial" panose="020B0604020202020204" pitchFamily="34" charset="0"/>
              <a:buChar char="•"/>
            </a:pPr>
            <a:r>
              <a:rPr lang="es-CO" sz="1400"/>
              <a:t>Agregar la siguiente línea</a:t>
            </a:r>
            <a:endParaRPr lang="es-CO" sz="1400">
              <a:cs typeface="Arial"/>
            </a:endParaRPr>
          </a:p>
          <a:p>
            <a:pPr lvl="1"/>
            <a:r>
              <a:rPr lang="es-CO" sz="1400" err="1">
                <a:solidFill>
                  <a:schemeClr val="tx1"/>
                </a:solidFill>
              </a:rPr>
              <a:t>LoadModule</a:t>
            </a:r>
            <a:r>
              <a:rPr lang="es-CO" sz="1400">
                <a:solidFill>
                  <a:schemeClr val="tx1"/>
                </a:solidFill>
              </a:rPr>
              <a:t> </a:t>
            </a:r>
            <a:r>
              <a:rPr lang="es-CO" sz="1400" err="1">
                <a:solidFill>
                  <a:schemeClr val="tx1"/>
                </a:solidFill>
              </a:rPr>
              <a:t>proxy_balancer_module</a:t>
            </a:r>
            <a:r>
              <a:rPr lang="es-CO" sz="1400">
                <a:solidFill>
                  <a:schemeClr val="tx1"/>
                </a:solidFill>
              </a:rPr>
              <a:t> modules/mod_proxy_balancer.so</a:t>
            </a:r>
            <a:endParaRPr lang="es-CO" sz="1400">
              <a:solidFill>
                <a:schemeClr val="tx1"/>
              </a:solidFill>
              <a:cs typeface="Arial"/>
            </a:endParaRPr>
          </a:p>
          <a:p>
            <a:pPr lvl="1"/>
            <a:r>
              <a:rPr lang="es-CO" sz="1400" err="1">
                <a:solidFill>
                  <a:schemeClr val="tx1"/>
                </a:solidFill>
              </a:rPr>
              <a:t>LoadModule</a:t>
            </a:r>
            <a:r>
              <a:rPr lang="es-CO" sz="1400">
                <a:solidFill>
                  <a:schemeClr val="tx1"/>
                </a:solidFill>
              </a:rPr>
              <a:t> </a:t>
            </a:r>
            <a:r>
              <a:rPr lang="es-CO" sz="1400" err="1">
                <a:solidFill>
                  <a:schemeClr val="tx1"/>
                </a:solidFill>
              </a:rPr>
              <a:t>proxy_module</a:t>
            </a:r>
            <a:r>
              <a:rPr lang="es-CO" sz="1400">
                <a:solidFill>
                  <a:schemeClr val="tx1"/>
                </a:solidFill>
              </a:rPr>
              <a:t> modules/mod_proxy.so</a:t>
            </a:r>
            <a:endParaRPr lang="es-CO" sz="1400">
              <a:solidFill>
                <a:schemeClr val="tx1"/>
              </a:solidFill>
              <a:cs typeface="Arial"/>
            </a:endParaRPr>
          </a:p>
          <a:p>
            <a:pPr lvl="1"/>
            <a:r>
              <a:rPr lang="es-CO" sz="1400" err="1">
                <a:solidFill>
                  <a:schemeClr val="tx1"/>
                </a:solidFill>
              </a:rPr>
              <a:t>LoadModule</a:t>
            </a:r>
            <a:r>
              <a:rPr lang="es-CO" sz="1400">
                <a:solidFill>
                  <a:schemeClr val="tx1"/>
                </a:solidFill>
              </a:rPr>
              <a:t> </a:t>
            </a:r>
            <a:r>
              <a:rPr lang="es-CO" sz="1400" err="1">
                <a:solidFill>
                  <a:schemeClr val="tx1"/>
                </a:solidFill>
              </a:rPr>
              <a:t>proxy_http_module</a:t>
            </a:r>
            <a:r>
              <a:rPr lang="es-CO" sz="1400">
                <a:solidFill>
                  <a:schemeClr val="tx1"/>
                </a:solidFill>
              </a:rPr>
              <a:t> modules/mod_proxy_http.so</a:t>
            </a:r>
            <a:endParaRPr lang="es-CO" sz="1400">
              <a:solidFill>
                <a:schemeClr val="tx1"/>
              </a:solidFill>
              <a:cs typeface="Arial"/>
            </a:endParaRPr>
          </a:p>
        </p:txBody>
      </p:sp>
      <p:sp>
        <p:nvSpPr>
          <p:cNvPr id="11" name="Rectángulo: esquinas redondeadas 10">
            <a:extLst>
              <a:ext uri="{FF2B5EF4-FFF2-40B4-BE49-F238E27FC236}">
                <a16:creationId xmlns:a16="http://schemas.microsoft.com/office/drawing/2014/main" id="{18D6CC18-EE87-B20B-7B34-7427824CA791}"/>
              </a:ext>
            </a:extLst>
          </p:cNvPr>
          <p:cNvSpPr/>
          <p:nvPr/>
        </p:nvSpPr>
        <p:spPr>
          <a:xfrm>
            <a:off x="7315201" y="1793630"/>
            <a:ext cx="4487595" cy="3938953"/>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285750" indent="-285750" algn="just">
              <a:buFont typeface="Arial" panose="020B0604020202020204" pitchFamily="34" charset="0"/>
              <a:buChar char="•"/>
            </a:pPr>
            <a:r>
              <a:rPr lang="es-CO" sz="1400" dirty="0"/>
              <a:t>Agregar la configuración del balanceador de carga en el archivo de configuración de Apache</a:t>
            </a:r>
          </a:p>
          <a:p>
            <a:pPr algn="just"/>
            <a:endParaRPr lang="es-CO" sz="1400" dirty="0"/>
          </a:p>
          <a:p>
            <a:r>
              <a:rPr lang="es-CO" sz="1400" dirty="0">
                <a:solidFill>
                  <a:schemeClr val="tx1"/>
                </a:solidFill>
              </a:rPr>
              <a:t>sudo vim /etc/httpd/</a:t>
            </a:r>
            <a:r>
              <a:rPr lang="es-CO" sz="1400" dirty="0" err="1">
                <a:solidFill>
                  <a:schemeClr val="tx1"/>
                </a:solidFill>
              </a:rPr>
              <a:t>conf.d</a:t>
            </a:r>
            <a:r>
              <a:rPr lang="es-CO" sz="1400" dirty="0">
                <a:solidFill>
                  <a:schemeClr val="tx1"/>
                </a:solidFill>
              </a:rPr>
              <a:t>/proxy-</a:t>
            </a:r>
            <a:r>
              <a:rPr lang="es-CO" sz="1400" dirty="0" err="1">
                <a:solidFill>
                  <a:schemeClr val="tx1"/>
                </a:solidFill>
              </a:rPr>
              <a:t>balancer.conf</a:t>
            </a:r>
            <a:endParaRPr lang="es-CO" sz="1400" dirty="0">
              <a:solidFill>
                <a:schemeClr val="tx1"/>
              </a:solidFill>
            </a:endParaRPr>
          </a:p>
          <a:p>
            <a:endParaRPr lang="es-CO" sz="1400" dirty="0"/>
          </a:p>
          <a:p>
            <a:pPr marL="285750" indent="-285750">
              <a:buFont typeface="Arial" panose="020B0604020202020204" pitchFamily="34" charset="0"/>
              <a:buChar char="•"/>
            </a:pPr>
            <a:r>
              <a:rPr lang="es-CO" sz="1400" dirty="0"/>
              <a:t>Agregar el siguiente contenido:</a:t>
            </a:r>
          </a:p>
          <a:p>
            <a:endParaRPr lang="es-CO" sz="1400" dirty="0"/>
          </a:p>
          <a:p>
            <a:r>
              <a:rPr lang="es-CO" sz="1400" dirty="0">
                <a:solidFill>
                  <a:schemeClr val="tx1"/>
                </a:solidFill>
              </a:rPr>
              <a:t>&lt;Proxy balancer://mycluster&gt;</a:t>
            </a:r>
          </a:p>
          <a:p>
            <a:r>
              <a:rPr lang="es-CO" sz="1400" dirty="0">
                <a:solidFill>
                  <a:schemeClr val="tx1"/>
                </a:solidFill>
              </a:rPr>
              <a:t>        </a:t>
            </a:r>
            <a:r>
              <a:rPr lang="es-CO" sz="1400" dirty="0" err="1">
                <a:solidFill>
                  <a:schemeClr val="tx1"/>
                </a:solidFill>
              </a:rPr>
              <a:t>BalancerMember</a:t>
            </a:r>
            <a:r>
              <a:rPr lang="es-CO" sz="1400" dirty="0">
                <a:solidFill>
                  <a:schemeClr val="tx1"/>
                </a:solidFill>
              </a:rPr>
              <a:t> http://10.0.0.1:80</a:t>
            </a:r>
          </a:p>
          <a:p>
            <a:r>
              <a:rPr lang="es-CO" sz="1400" dirty="0">
                <a:solidFill>
                  <a:schemeClr val="tx1"/>
                </a:solidFill>
              </a:rPr>
              <a:t>        </a:t>
            </a:r>
            <a:r>
              <a:rPr lang="es-CO" sz="1400" dirty="0" err="1">
                <a:solidFill>
                  <a:schemeClr val="tx1"/>
                </a:solidFill>
              </a:rPr>
              <a:t>BalancerMember</a:t>
            </a:r>
            <a:r>
              <a:rPr lang="es-CO" sz="1400" dirty="0">
                <a:solidFill>
                  <a:schemeClr val="tx1"/>
                </a:solidFill>
              </a:rPr>
              <a:t> http://10.0.0.2:80</a:t>
            </a:r>
          </a:p>
          <a:p>
            <a:r>
              <a:rPr lang="es-CO" sz="1400" dirty="0">
                <a:solidFill>
                  <a:schemeClr val="tx1"/>
                </a:solidFill>
              </a:rPr>
              <a:t>&lt;/Proxy&gt;</a:t>
            </a:r>
          </a:p>
          <a:p>
            <a:endParaRPr lang="es-CO" sz="1400" dirty="0">
              <a:solidFill>
                <a:schemeClr val="tx1"/>
              </a:solidFill>
            </a:endParaRPr>
          </a:p>
          <a:p>
            <a:r>
              <a:rPr lang="es-CO" sz="1400" dirty="0" err="1">
                <a:solidFill>
                  <a:schemeClr val="tx1"/>
                </a:solidFill>
              </a:rPr>
              <a:t>ProxyPass</a:t>
            </a:r>
            <a:r>
              <a:rPr lang="es-CO" sz="1400" dirty="0">
                <a:solidFill>
                  <a:schemeClr val="tx1"/>
                </a:solidFill>
              </a:rPr>
              <a:t> /test balancer://mycluster</a:t>
            </a:r>
          </a:p>
          <a:p>
            <a:r>
              <a:rPr lang="es-CO" sz="1400" dirty="0" err="1">
                <a:solidFill>
                  <a:schemeClr val="tx1"/>
                </a:solidFill>
              </a:rPr>
              <a:t>ProxyPassReverse</a:t>
            </a:r>
            <a:r>
              <a:rPr lang="es-CO" sz="1400" dirty="0">
                <a:solidFill>
                  <a:schemeClr val="tx1"/>
                </a:solidFill>
              </a:rPr>
              <a:t> /test balancer://mycluster</a:t>
            </a:r>
          </a:p>
          <a:p>
            <a:endParaRPr lang="es-CO" sz="1400" dirty="0"/>
          </a:p>
        </p:txBody>
      </p:sp>
    </p:spTree>
    <p:extLst>
      <p:ext uri="{BB962C8B-B14F-4D97-AF65-F5344CB8AC3E}">
        <p14:creationId xmlns:p14="http://schemas.microsoft.com/office/powerpoint/2010/main" val="413385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AD547AC-A3A9-3D5C-43A1-4F75A9D73806}"/>
              </a:ext>
            </a:extLst>
          </p:cNvPr>
          <p:cNvSpPr/>
          <p:nvPr/>
        </p:nvSpPr>
        <p:spPr>
          <a:xfrm>
            <a:off x="5120640" y="267286"/>
            <a:ext cx="112542" cy="6316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EFC063F2-3217-FC00-4404-6759766A7643}"/>
              </a:ext>
            </a:extLst>
          </p:cNvPr>
          <p:cNvSpPr/>
          <p:nvPr/>
        </p:nvSpPr>
        <p:spPr>
          <a:xfrm>
            <a:off x="7061982" y="274320"/>
            <a:ext cx="3305907" cy="1413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367E506F-652A-141E-A845-48DB51682B53}"/>
              </a:ext>
            </a:extLst>
          </p:cNvPr>
          <p:cNvSpPr/>
          <p:nvPr/>
        </p:nvSpPr>
        <p:spPr>
          <a:xfrm>
            <a:off x="7622345" y="5380892"/>
            <a:ext cx="3305907" cy="1413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Rectángulo: esquinas redondeadas 2">
            <a:extLst>
              <a:ext uri="{FF2B5EF4-FFF2-40B4-BE49-F238E27FC236}">
                <a16:creationId xmlns:a16="http://schemas.microsoft.com/office/drawing/2014/main" id="{9BF462FC-2334-5985-FFCF-030AF0B109B7}"/>
              </a:ext>
            </a:extLst>
          </p:cNvPr>
          <p:cNvSpPr/>
          <p:nvPr/>
        </p:nvSpPr>
        <p:spPr>
          <a:xfrm>
            <a:off x="1964787" y="534572"/>
            <a:ext cx="8262426" cy="5781821"/>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just"/>
            <a:r>
              <a:rPr lang="es-CO" sz="1400" dirty="0"/>
              <a:t>En la siguiente ruta sudo vim /etc/httpd/</a:t>
            </a:r>
            <a:r>
              <a:rPr lang="es-CO" sz="1400" dirty="0" err="1"/>
              <a:t>conf</a:t>
            </a:r>
            <a:r>
              <a:rPr lang="es-CO" sz="1400" dirty="0"/>
              <a:t>/</a:t>
            </a:r>
            <a:r>
              <a:rPr lang="es-CO" sz="1400" dirty="0" err="1"/>
              <a:t>httpd.conf</a:t>
            </a:r>
            <a:r>
              <a:rPr lang="es-CO" sz="1400" dirty="0"/>
              <a:t> colocar lo siguiente:</a:t>
            </a:r>
          </a:p>
          <a:p>
            <a:endParaRPr lang="es-CO" sz="1400" dirty="0"/>
          </a:p>
          <a:p>
            <a:r>
              <a:rPr lang="es-CO" sz="1400" dirty="0">
                <a:solidFill>
                  <a:schemeClr val="tx1"/>
                </a:solidFill>
              </a:rPr>
              <a:t>&lt;Proxy balancer://mycluster&gt;</a:t>
            </a:r>
          </a:p>
          <a:p>
            <a:r>
              <a:rPr lang="es-CO" sz="1400" dirty="0">
                <a:solidFill>
                  <a:schemeClr val="tx1"/>
                </a:solidFill>
              </a:rPr>
              <a:t>    </a:t>
            </a:r>
            <a:r>
              <a:rPr lang="es-CO" sz="1400" dirty="0" err="1">
                <a:solidFill>
                  <a:schemeClr val="tx1"/>
                </a:solidFill>
              </a:rPr>
              <a:t>BalancerMember</a:t>
            </a:r>
            <a:r>
              <a:rPr lang="es-CO" sz="1400" dirty="0">
                <a:solidFill>
                  <a:schemeClr val="tx1"/>
                </a:solidFill>
              </a:rPr>
              <a:t> http://192.168.60.4:80</a:t>
            </a:r>
          </a:p>
          <a:p>
            <a:r>
              <a:rPr lang="es-CO" sz="1400" dirty="0">
                <a:solidFill>
                  <a:schemeClr val="tx1"/>
                </a:solidFill>
              </a:rPr>
              <a:t>    </a:t>
            </a:r>
            <a:r>
              <a:rPr lang="es-CO" sz="1400" dirty="0" err="1">
                <a:solidFill>
                  <a:schemeClr val="tx1"/>
                </a:solidFill>
              </a:rPr>
              <a:t>BalancerMember</a:t>
            </a:r>
            <a:r>
              <a:rPr lang="es-CO" sz="1400" dirty="0">
                <a:solidFill>
                  <a:schemeClr val="tx1"/>
                </a:solidFill>
              </a:rPr>
              <a:t> http://192.168.60.2:80</a:t>
            </a:r>
          </a:p>
          <a:p>
            <a:r>
              <a:rPr lang="es-CO" sz="1400" dirty="0">
                <a:solidFill>
                  <a:schemeClr val="tx1"/>
                </a:solidFill>
              </a:rPr>
              <a:t>    </a:t>
            </a:r>
            <a:r>
              <a:rPr lang="es-CO" sz="1400" dirty="0" err="1">
                <a:solidFill>
                  <a:schemeClr val="tx1"/>
                </a:solidFill>
              </a:rPr>
              <a:t>ProxySet</a:t>
            </a:r>
            <a:r>
              <a:rPr lang="es-CO" sz="1400" dirty="0">
                <a:solidFill>
                  <a:schemeClr val="tx1"/>
                </a:solidFill>
              </a:rPr>
              <a:t> "</a:t>
            </a:r>
            <a:r>
              <a:rPr lang="es-CO" sz="1400" dirty="0" err="1">
                <a:solidFill>
                  <a:schemeClr val="tx1"/>
                </a:solidFill>
              </a:rPr>
              <a:t>lbmethod</a:t>
            </a:r>
            <a:r>
              <a:rPr lang="es-CO" sz="1400" dirty="0">
                <a:solidFill>
                  <a:schemeClr val="tx1"/>
                </a:solidFill>
              </a:rPr>
              <a:t>=</a:t>
            </a:r>
            <a:r>
              <a:rPr lang="es-CO" sz="1400" dirty="0" err="1">
                <a:solidFill>
                  <a:schemeClr val="tx1"/>
                </a:solidFill>
              </a:rPr>
              <a:t>bybusyness</a:t>
            </a:r>
            <a:r>
              <a:rPr lang="es-CO" sz="1400" dirty="0">
                <a:solidFill>
                  <a:schemeClr val="tx1"/>
                </a:solidFill>
              </a:rPr>
              <a:t>"</a:t>
            </a:r>
          </a:p>
          <a:p>
            <a:r>
              <a:rPr lang="es-CO" sz="1400" dirty="0">
                <a:solidFill>
                  <a:schemeClr val="tx1"/>
                </a:solidFill>
              </a:rPr>
              <a:t>    # Agrega tantos </a:t>
            </a:r>
            <a:r>
              <a:rPr lang="es-CO" sz="1400" dirty="0" err="1">
                <a:solidFill>
                  <a:schemeClr val="tx1"/>
                </a:solidFill>
              </a:rPr>
              <a:t>BalancerMember</a:t>
            </a:r>
            <a:r>
              <a:rPr lang="es-CO" sz="1400" dirty="0">
                <a:solidFill>
                  <a:schemeClr val="tx1"/>
                </a:solidFill>
              </a:rPr>
              <a:t> como servidores desees en tu </a:t>
            </a:r>
            <a:r>
              <a:rPr lang="es-CO" sz="1400" dirty="0" err="1">
                <a:solidFill>
                  <a:schemeClr val="tx1"/>
                </a:solidFill>
              </a:rPr>
              <a:t>cluster</a:t>
            </a:r>
            <a:endParaRPr lang="es-CO" sz="1400" dirty="0">
              <a:solidFill>
                <a:schemeClr val="tx1"/>
              </a:solidFill>
            </a:endParaRPr>
          </a:p>
          <a:p>
            <a:r>
              <a:rPr lang="es-CO" sz="1400" dirty="0">
                <a:solidFill>
                  <a:schemeClr val="tx1"/>
                </a:solidFill>
              </a:rPr>
              <a:t>    # También puedes agregar opciones de balanceo, como por ejemplo "</a:t>
            </a:r>
            <a:r>
              <a:rPr lang="es-CO" sz="1400" dirty="0" err="1">
                <a:solidFill>
                  <a:schemeClr val="tx1"/>
                </a:solidFill>
              </a:rPr>
              <a:t>loadfactor</a:t>
            </a:r>
            <a:r>
              <a:rPr lang="es-CO" sz="1400" dirty="0">
                <a:solidFill>
                  <a:schemeClr val="tx1"/>
                </a:solidFill>
              </a:rPr>
              <a:t>" o "</a:t>
            </a:r>
            <a:r>
              <a:rPr lang="es-CO" sz="1400" dirty="0" err="1">
                <a:solidFill>
                  <a:schemeClr val="tx1"/>
                </a:solidFill>
              </a:rPr>
              <a:t>timeout</a:t>
            </a:r>
            <a:r>
              <a:rPr lang="es-CO" sz="1400" dirty="0">
                <a:solidFill>
                  <a:schemeClr val="tx1"/>
                </a:solidFill>
              </a:rPr>
              <a:t>"</a:t>
            </a:r>
          </a:p>
          <a:p>
            <a:r>
              <a:rPr lang="es-CO" sz="1400" dirty="0">
                <a:solidFill>
                  <a:schemeClr val="tx1"/>
                </a:solidFill>
              </a:rPr>
              <a:t>&lt;/Proxy&gt;</a:t>
            </a:r>
          </a:p>
          <a:p>
            <a:endParaRPr lang="es-CO" sz="1400" dirty="0">
              <a:solidFill>
                <a:schemeClr val="tx1"/>
              </a:solidFill>
            </a:endParaRPr>
          </a:p>
          <a:p>
            <a:r>
              <a:rPr lang="es-CO" sz="1400" dirty="0">
                <a:solidFill>
                  <a:schemeClr val="tx1"/>
                </a:solidFill>
              </a:rPr>
              <a:t># Configura tu virtual host para utilizar el </a:t>
            </a:r>
            <a:r>
              <a:rPr lang="es-CO" sz="1400" dirty="0" err="1">
                <a:solidFill>
                  <a:schemeClr val="tx1"/>
                </a:solidFill>
              </a:rPr>
              <a:t>cluster</a:t>
            </a:r>
            <a:endParaRPr lang="es-CO" sz="1400" dirty="0">
              <a:solidFill>
                <a:schemeClr val="tx1"/>
              </a:solidFill>
            </a:endParaRPr>
          </a:p>
          <a:p>
            <a:r>
              <a:rPr lang="es-CO" sz="1400" dirty="0">
                <a:solidFill>
                  <a:schemeClr val="tx1"/>
                </a:solidFill>
              </a:rPr>
              <a:t>&lt;</a:t>
            </a:r>
            <a:r>
              <a:rPr lang="es-CO" sz="1400" dirty="0" err="1">
                <a:solidFill>
                  <a:schemeClr val="tx1"/>
                </a:solidFill>
              </a:rPr>
              <a:t>VirtualHost</a:t>
            </a:r>
            <a:r>
              <a:rPr lang="es-CO" sz="1400" dirty="0">
                <a:solidFill>
                  <a:schemeClr val="tx1"/>
                </a:solidFill>
              </a:rPr>
              <a:t> *:80&gt;</a:t>
            </a:r>
          </a:p>
          <a:p>
            <a:r>
              <a:rPr lang="es-CO" sz="1400" dirty="0">
                <a:solidFill>
                  <a:schemeClr val="tx1"/>
                </a:solidFill>
              </a:rPr>
              <a:t>    </a:t>
            </a:r>
            <a:r>
              <a:rPr lang="es-CO" sz="1400" dirty="0" err="1">
                <a:solidFill>
                  <a:schemeClr val="tx1"/>
                </a:solidFill>
              </a:rPr>
              <a:t>ServerName</a:t>
            </a:r>
            <a:r>
              <a:rPr lang="es-CO" sz="1400" dirty="0">
                <a:solidFill>
                  <a:schemeClr val="tx1"/>
                </a:solidFill>
              </a:rPr>
              <a:t> myserver.com</a:t>
            </a:r>
          </a:p>
          <a:p>
            <a:r>
              <a:rPr lang="es-CO" sz="1400" dirty="0">
                <a:solidFill>
                  <a:schemeClr val="tx1"/>
                </a:solidFill>
              </a:rPr>
              <a:t>    </a:t>
            </a:r>
            <a:r>
              <a:rPr lang="es-CO" sz="1400" dirty="0" err="1">
                <a:solidFill>
                  <a:schemeClr val="tx1"/>
                </a:solidFill>
              </a:rPr>
              <a:t>ProxyPreserveHost</a:t>
            </a:r>
            <a:r>
              <a:rPr lang="es-CO" sz="1400" dirty="0">
                <a:solidFill>
                  <a:schemeClr val="tx1"/>
                </a:solidFill>
              </a:rPr>
              <a:t> </a:t>
            </a:r>
            <a:r>
              <a:rPr lang="es-CO" sz="1400" dirty="0" err="1">
                <a:solidFill>
                  <a:schemeClr val="tx1"/>
                </a:solidFill>
              </a:rPr>
              <a:t>On</a:t>
            </a:r>
            <a:endParaRPr lang="es-CO" sz="1400" dirty="0">
              <a:solidFill>
                <a:schemeClr val="tx1"/>
              </a:solidFill>
            </a:endParaRPr>
          </a:p>
          <a:p>
            <a:endParaRPr lang="es-CO" sz="1400" dirty="0">
              <a:solidFill>
                <a:schemeClr val="tx1"/>
              </a:solidFill>
            </a:endParaRPr>
          </a:p>
          <a:p>
            <a:r>
              <a:rPr lang="es-CO" sz="1400" dirty="0">
                <a:solidFill>
                  <a:schemeClr val="tx1"/>
                </a:solidFill>
              </a:rPr>
              <a:t>    </a:t>
            </a:r>
            <a:r>
              <a:rPr lang="es-CO" sz="1400" dirty="0" err="1">
                <a:solidFill>
                  <a:schemeClr val="tx1"/>
                </a:solidFill>
              </a:rPr>
              <a:t>ProxyPass</a:t>
            </a:r>
            <a:r>
              <a:rPr lang="es-CO" sz="1400" dirty="0">
                <a:solidFill>
                  <a:schemeClr val="tx1"/>
                </a:solidFill>
              </a:rPr>
              <a:t> / balancer://mycluster/</a:t>
            </a:r>
          </a:p>
          <a:p>
            <a:r>
              <a:rPr lang="es-CO" sz="1400" dirty="0">
                <a:solidFill>
                  <a:schemeClr val="tx1"/>
                </a:solidFill>
              </a:rPr>
              <a:t>    </a:t>
            </a:r>
            <a:r>
              <a:rPr lang="es-CO" sz="1400" dirty="0" err="1">
                <a:solidFill>
                  <a:schemeClr val="tx1"/>
                </a:solidFill>
              </a:rPr>
              <a:t>ProxyPassReverse</a:t>
            </a:r>
            <a:r>
              <a:rPr lang="es-CO" sz="1400" dirty="0">
                <a:solidFill>
                  <a:schemeClr val="tx1"/>
                </a:solidFill>
              </a:rPr>
              <a:t> / balancer://mycluster/</a:t>
            </a:r>
          </a:p>
          <a:p>
            <a:endParaRPr lang="es-CO" sz="1400" dirty="0">
              <a:solidFill>
                <a:schemeClr val="tx1"/>
              </a:solidFill>
            </a:endParaRPr>
          </a:p>
          <a:p>
            <a:r>
              <a:rPr lang="es-CO" sz="1400" dirty="0">
                <a:solidFill>
                  <a:schemeClr val="tx1"/>
                </a:solidFill>
              </a:rPr>
              <a:t>#&lt;Directory /var/www&gt;</a:t>
            </a:r>
          </a:p>
          <a:p>
            <a:r>
              <a:rPr lang="es-CO" sz="1400" dirty="0">
                <a:solidFill>
                  <a:schemeClr val="tx1"/>
                </a:solidFill>
              </a:rPr>
              <a:t>#Options -Indexes</a:t>
            </a:r>
          </a:p>
          <a:p>
            <a:r>
              <a:rPr lang="es-CO" sz="1400" dirty="0">
                <a:solidFill>
                  <a:schemeClr val="tx1"/>
                </a:solidFill>
              </a:rPr>
              <a:t>#Order </a:t>
            </a:r>
            <a:r>
              <a:rPr lang="es-CO" sz="1400" dirty="0" err="1">
                <a:solidFill>
                  <a:schemeClr val="tx1"/>
                </a:solidFill>
              </a:rPr>
              <a:t>allow,deny</a:t>
            </a:r>
            <a:endParaRPr lang="es-CO" sz="1400" dirty="0">
              <a:solidFill>
                <a:schemeClr val="tx1"/>
              </a:solidFill>
            </a:endParaRPr>
          </a:p>
          <a:p>
            <a:r>
              <a:rPr lang="es-CO" sz="1400" dirty="0">
                <a:solidFill>
                  <a:schemeClr val="tx1"/>
                </a:solidFill>
              </a:rPr>
              <a:t>#Allow </a:t>
            </a:r>
            <a:r>
              <a:rPr lang="es-CO" sz="1400" dirty="0" err="1">
                <a:solidFill>
                  <a:schemeClr val="tx1"/>
                </a:solidFill>
              </a:rPr>
              <a:t>from</a:t>
            </a:r>
            <a:r>
              <a:rPr lang="es-CO" sz="1400" dirty="0">
                <a:solidFill>
                  <a:schemeClr val="tx1"/>
                </a:solidFill>
              </a:rPr>
              <a:t> </a:t>
            </a:r>
            <a:r>
              <a:rPr lang="es-CO" sz="1400" dirty="0" err="1">
                <a:solidFill>
                  <a:schemeClr val="tx1"/>
                </a:solidFill>
              </a:rPr>
              <a:t>all</a:t>
            </a:r>
            <a:endParaRPr lang="es-CO" sz="1400" dirty="0">
              <a:solidFill>
                <a:schemeClr val="tx1"/>
              </a:solidFill>
            </a:endParaRPr>
          </a:p>
          <a:p>
            <a:r>
              <a:rPr lang="es-CO" sz="1400" dirty="0">
                <a:solidFill>
                  <a:schemeClr val="tx1"/>
                </a:solidFill>
              </a:rPr>
              <a:t>#&lt;/Directory&gt;</a:t>
            </a:r>
          </a:p>
          <a:p>
            <a:r>
              <a:rPr lang="es-CO" sz="1400" dirty="0">
                <a:solidFill>
                  <a:schemeClr val="tx1"/>
                </a:solidFill>
              </a:rPr>
              <a:t>&lt;/</a:t>
            </a:r>
            <a:r>
              <a:rPr lang="es-CO" sz="1400" dirty="0" err="1">
                <a:solidFill>
                  <a:schemeClr val="tx1"/>
                </a:solidFill>
              </a:rPr>
              <a:t>VirtualHost</a:t>
            </a:r>
            <a:r>
              <a:rPr lang="es-CO" sz="1400" dirty="0">
                <a:solidFill>
                  <a:schemeClr val="tx1"/>
                </a:solidFill>
              </a:rPr>
              <a:t>&gt;</a:t>
            </a:r>
          </a:p>
        </p:txBody>
      </p:sp>
      <p:sp>
        <p:nvSpPr>
          <p:cNvPr id="8" name="Rectángulo: esquinas redondeadas 7">
            <a:extLst>
              <a:ext uri="{FF2B5EF4-FFF2-40B4-BE49-F238E27FC236}">
                <a16:creationId xmlns:a16="http://schemas.microsoft.com/office/drawing/2014/main" id="{5AAB0D77-47E0-C1FF-3904-B05E5DD47276}"/>
              </a:ext>
            </a:extLst>
          </p:cNvPr>
          <p:cNvSpPr/>
          <p:nvPr/>
        </p:nvSpPr>
        <p:spPr>
          <a:xfrm>
            <a:off x="6096000" y="5027441"/>
            <a:ext cx="3500510" cy="706902"/>
          </a:xfrm>
          <a:prstGeom prst="round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r>
              <a:rPr lang="es-CO" sz="1400"/>
              <a:t>Reiniciar Apache</a:t>
            </a:r>
          </a:p>
          <a:p>
            <a:r>
              <a:rPr lang="es-CO" sz="1400">
                <a:solidFill>
                  <a:schemeClr val="tx1"/>
                </a:solidFill>
              </a:rPr>
              <a:t>sudo </a:t>
            </a:r>
            <a:r>
              <a:rPr lang="es-CO" sz="1400" err="1">
                <a:solidFill>
                  <a:schemeClr val="tx1"/>
                </a:solidFill>
              </a:rPr>
              <a:t>systemctl</a:t>
            </a:r>
            <a:r>
              <a:rPr lang="es-CO" sz="1400">
                <a:solidFill>
                  <a:schemeClr val="tx1"/>
                </a:solidFill>
              </a:rPr>
              <a:t> </a:t>
            </a:r>
            <a:r>
              <a:rPr lang="es-CO" sz="1400" err="1">
                <a:solidFill>
                  <a:schemeClr val="tx1"/>
                </a:solidFill>
              </a:rPr>
              <a:t>restart</a:t>
            </a:r>
            <a:r>
              <a:rPr lang="es-CO" sz="1400">
                <a:solidFill>
                  <a:schemeClr val="tx1"/>
                </a:solidFill>
              </a:rPr>
              <a:t> httpd</a:t>
            </a:r>
          </a:p>
        </p:txBody>
      </p:sp>
    </p:spTree>
    <p:extLst>
      <p:ext uri="{BB962C8B-B14F-4D97-AF65-F5344CB8AC3E}">
        <p14:creationId xmlns:p14="http://schemas.microsoft.com/office/powerpoint/2010/main" val="283471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AD547AC-A3A9-3D5C-43A1-4F75A9D73806}"/>
              </a:ext>
            </a:extLst>
          </p:cNvPr>
          <p:cNvSpPr/>
          <p:nvPr/>
        </p:nvSpPr>
        <p:spPr>
          <a:xfrm>
            <a:off x="5120640" y="267286"/>
            <a:ext cx="112542" cy="6316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EFC063F2-3217-FC00-4404-6759766A7643}"/>
              </a:ext>
            </a:extLst>
          </p:cNvPr>
          <p:cNvSpPr/>
          <p:nvPr/>
        </p:nvSpPr>
        <p:spPr>
          <a:xfrm>
            <a:off x="7061982" y="274320"/>
            <a:ext cx="3305907" cy="1413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367E506F-652A-141E-A845-48DB51682B53}"/>
              </a:ext>
            </a:extLst>
          </p:cNvPr>
          <p:cNvSpPr/>
          <p:nvPr/>
        </p:nvSpPr>
        <p:spPr>
          <a:xfrm>
            <a:off x="7622345" y="5380892"/>
            <a:ext cx="3305907" cy="1413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esquinas redondeadas 1">
            <a:extLst>
              <a:ext uri="{FF2B5EF4-FFF2-40B4-BE49-F238E27FC236}">
                <a16:creationId xmlns:a16="http://schemas.microsoft.com/office/drawing/2014/main" id="{794FAF38-B34C-5623-9CF3-D550BDFAE815}"/>
              </a:ext>
            </a:extLst>
          </p:cNvPr>
          <p:cNvSpPr/>
          <p:nvPr/>
        </p:nvSpPr>
        <p:spPr>
          <a:xfrm>
            <a:off x="2825262" y="1063869"/>
            <a:ext cx="6541476" cy="4723228"/>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s-CO" sz="1600"/>
              <a:t>Para los servidores creados</a:t>
            </a:r>
          </a:p>
          <a:p>
            <a:pPr algn="ctr"/>
            <a:endParaRPr lang="es-CO" sz="1600"/>
          </a:p>
          <a:p>
            <a:pPr marL="285750" indent="-285750">
              <a:buFont typeface="Arial" panose="020B0604020202020204" pitchFamily="34" charset="0"/>
              <a:buChar char="•"/>
            </a:pPr>
            <a:r>
              <a:rPr lang="es-CO" sz="1600">
                <a:solidFill>
                  <a:schemeClr val="tx1"/>
                </a:solidFill>
              </a:rPr>
              <a:t>sudo </a:t>
            </a:r>
            <a:r>
              <a:rPr lang="es-CO" sz="1600" err="1">
                <a:solidFill>
                  <a:schemeClr val="tx1"/>
                </a:solidFill>
              </a:rPr>
              <a:t>dnf</a:t>
            </a:r>
            <a:r>
              <a:rPr lang="es-CO" sz="1600">
                <a:solidFill>
                  <a:schemeClr val="tx1"/>
                </a:solidFill>
              </a:rPr>
              <a:t> install httpd</a:t>
            </a:r>
          </a:p>
          <a:p>
            <a:pPr marL="285750" indent="-285750">
              <a:buFont typeface="Arial" panose="020B0604020202020204" pitchFamily="34" charset="0"/>
              <a:buChar char="•"/>
            </a:pPr>
            <a:r>
              <a:rPr lang="es-CO" sz="1600">
                <a:solidFill>
                  <a:schemeClr val="tx1"/>
                </a:solidFill>
              </a:rPr>
              <a:t>sudo </a:t>
            </a:r>
            <a:r>
              <a:rPr lang="es-CO" sz="1600" err="1">
                <a:solidFill>
                  <a:schemeClr val="tx1"/>
                </a:solidFill>
              </a:rPr>
              <a:t>systemctl</a:t>
            </a:r>
            <a:r>
              <a:rPr lang="es-CO" sz="1600">
                <a:solidFill>
                  <a:schemeClr val="tx1"/>
                </a:solidFill>
              </a:rPr>
              <a:t> </a:t>
            </a:r>
            <a:r>
              <a:rPr lang="es-CO" sz="1600" err="1">
                <a:solidFill>
                  <a:schemeClr val="tx1"/>
                </a:solidFill>
              </a:rPr>
              <a:t>start</a:t>
            </a:r>
            <a:r>
              <a:rPr lang="es-CO" sz="1600">
                <a:solidFill>
                  <a:schemeClr val="tx1"/>
                </a:solidFill>
              </a:rPr>
              <a:t> httpd</a:t>
            </a:r>
          </a:p>
          <a:p>
            <a:pPr marL="285750" indent="-285750">
              <a:buFont typeface="Arial" panose="020B0604020202020204" pitchFamily="34" charset="0"/>
              <a:buChar char="•"/>
            </a:pPr>
            <a:r>
              <a:rPr lang="es-CO" sz="1600">
                <a:solidFill>
                  <a:schemeClr val="tx1"/>
                </a:solidFill>
              </a:rPr>
              <a:t>En la ubicación /var/www/</a:t>
            </a:r>
            <a:r>
              <a:rPr lang="es-CO" sz="1600" err="1">
                <a:solidFill>
                  <a:schemeClr val="tx1"/>
                </a:solidFill>
              </a:rPr>
              <a:t>html</a:t>
            </a:r>
            <a:r>
              <a:rPr lang="es-CO" sz="1600">
                <a:solidFill>
                  <a:schemeClr val="tx1"/>
                </a:solidFill>
              </a:rPr>
              <a:t>/ crear el archivo index.html y añadir:</a:t>
            </a:r>
          </a:p>
          <a:p>
            <a:endParaRPr lang="es-CO" sz="1600"/>
          </a:p>
          <a:p>
            <a:r>
              <a:rPr lang="es-CO" sz="1600">
                <a:solidFill>
                  <a:schemeClr val="tx1"/>
                </a:solidFill>
              </a:rPr>
              <a:t>&lt;!DOCTYPE </a:t>
            </a:r>
            <a:r>
              <a:rPr lang="es-CO" sz="1600" err="1">
                <a:solidFill>
                  <a:schemeClr val="tx1"/>
                </a:solidFill>
              </a:rPr>
              <a:t>html</a:t>
            </a:r>
            <a:r>
              <a:rPr lang="es-CO" sz="1600">
                <a:solidFill>
                  <a:schemeClr val="tx1"/>
                </a:solidFill>
              </a:rPr>
              <a:t>&gt;</a:t>
            </a:r>
          </a:p>
          <a:p>
            <a:r>
              <a:rPr lang="es-CO" sz="1600">
                <a:solidFill>
                  <a:schemeClr val="tx1"/>
                </a:solidFill>
              </a:rPr>
              <a:t>&lt;</a:t>
            </a:r>
            <a:r>
              <a:rPr lang="es-CO" sz="1600" err="1">
                <a:solidFill>
                  <a:schemeClr val="tx1"/>
                </a:solidFill>
              </a:rPr>
              <a:t>html</a:t>
            </a:r>
            <a:r>
              <a:rPr lang="es-CO" sz="1600">
                <a:solidFill>
                  <a:schemeClr val="tx1"/>
                </a:solidFill>
              </a:rPr>
              <a:t>&gt;</a:t>
            </a:r>
          </a:p>
          <a:p>
            <a:r>
              <a:rPr lang="es-CO" sz="1600">
                <a:solidFill>
                  <a:schemeClr val="tx1"/>
                </a:solidFill>
              </a:rPr>
              <a:t>&lt;head&gt;</a:t>
            </a:r>
          </a:p>
          <a:p>
            <a:r>
              <a:rPr lang="es-CO" sz="1600">
                <a:solidFill>
                  <a:schemeClr val="tx1"/>
                </a:solidFill>
              </a:rPr>
              <a:t>  &lt;</a:t>
            </a:r>
            <a:r>
              <a:rPr lang="es-CO" sz="1600" err="1">
                <a:solidFill>
                  <a:schemeClr val="tx1"/>
                </a:solidFill>
              </a:rPr>
              <a:t>title</a:t>
            </a:r>
            <a:r>
              <a:rPr lang="es-CO" sz="1600">
                <a:solidFill>
                  <a:schemeClr val="tx1"/>
                </a:solidFill>
              </a:rPr>
              <a:t>&gt;¡Hola, mundo!&lt;/</a:t>
            </a:r>
            <a:r>
              <a:rPr lang="es-CO" sz="1600" err="1">
                <a:solidFill>
                  <a:schemeClr val="tx1"/>
                </a:solidFill>
              </a:rPr>
              <a:t>title</a:t>
            </a:r>
            <a:r>
              <a:rPr lang="es-CO" sz="1600">
                <a:solidFill>
                  <a:schemeClr val="tx1"/>
                </a:solidFill>
              </a:rPr>
              <a:t>&gt;</a:t>
            </a:r>
          </a:p>
          <a:p>
            <a:r>
              <a:rPr lang="es-CO" sz="1600">
                <a:solidFill>
                  <a:schemeClr val="tx1"/>
                </a:solidFill>
              </a:rPr>
              <a:t>&lt;/head&gt;</a:t>
            </a:r>
          </a:p>
          <a:p>
            <a:r>
              <a:rPr lang="es-CO" sz="1600">
                <a:solidFill>
                  <a:schemeClr val="tx1"/>
                </a:solidFill>
              </a:rPr>
              <a:t>&lt;</a:t>
            </a:r>
            <a:r>
              <a:rPr lang="es-CO" sz="1600" err="1">
                <a:solidFill>
                  <a:schemeClr val="tx1"/>
                </a:solidFill>
              </a:rPr>
              <a:t>body</a:t>
            </a:r>
            <a:r>
              <a:rPr lang="es-CO" sz="1600">
                <a:solidFill>
                  <a:schemeClr val="tx1"/>
                </a:solidFill>
              </a:rPr>
              <a:t>&gt;</a:t>
            </a:r>
          </a:p>
          <a:p>
            <a:r>
              <a:rPr lang="es-CO" sz="1600">
                <a:solidFill>
                  <a:schemeClr val="tx1"/>
                </a:solidFill>
              </a:rPr>
              <a:t>  &lt;h1&gt;¡Hola, mundo!&lt;/h1&gt;</a:t>
            </a:r>
          </a:p>
          <a:p>
            <a:r>
              <a:rPr lang="es-CO" sz="1600">
                <a:solidFill>
                  <a:schemeClr val="tx1"/>
                </a:solidFill>
              </a:rPr>
              <a:t>  &lt;p&gt;Este es un ejemplo de página web.&lt;/p&gt;</a:t>
            </a:r>
          </a:p>
          <a:p>
            <a:r>
              <a:rPr lang="es-CO" sz="1600">
                <a:solidFill>
                  <a:schemeClr val="tx1"/>
                </a:solidFill>
              </a:rPr>
              <a:t>&lt;/</a:t>
            </a:r>
            <a:r>
              <a:rPr lang="es-CO" sz="1600" err="1">
                <a:solidFill>
                  <a:schemeClr val="tx1"/>
                </a:solidFill>
              </a:rPr>
              <a:t>body</a:t>
            </a:r>
            <a:r>
              <a:rPr lang="es-CO" sz="1600">
                <a:solidFill>
                  <a:schemeClr val="tx1"/>
                </a:solidFill>
              </a:rPr>
              <a:t>&gt;</a:t>
            </a:r>
          </a:p>
          <a:p>
            <a:r>
              <a:rPr lang="es-CO" sz="1600">
                <a:solidFill>
                  <a:schemeClr val="tx1"/>
                </a:solidFill>
              </a:rPr>
              <a:t>&lt;/</a:t>
            </a:r>
            <a:r>
              <a:rPr lang="es-CO" sz="1600" err="1">
                <a:solidFill>
                  <a:schemeClr val="tx1"/>
                </a:solidFill>
              </a:rPr>
              <a:t>html</a:t>
            </a:r>
            <a:r>
              <a:rPr lang="es-CO" sz="1600">
                <a:solidFill>
                  <a:schemeClr val="tx1"/>
                </a:solidFill>
              </a:rPr>
              <a:t>&gt;</a:t>
            </a:r>
          </a:p>
        </p:txBody>
      </p:sp>
    </p:spTree>
    <p:extLst>
      <p:ext uri="{BB962C8B-B14F-4D97-AF65-F5344CB8AC3E}">
        <p14:creationId xmlns:p14="http://schemas.microsoft.com/office/powerpoint/2010/main" val="43671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AD547AC-A3A9-3D5C-43A1-4F75A9D73806}"/>
              </a:ext>
            </a:extLst>
          </p:cNvPr>
          <p:cNvSpPr/>
          <p:nvPr/>
        </p:nvSpPr>
        <p:spPr>
          <a:xfrm>
            <a:off x="5120640" y="267286"/>
            <a:ext cx="112542" cy="6316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EFC063F2-3217-FC00-4404-6759766A7643}"/>
              </a:ext>
            </a:extLst>
          </p:cNvPr>
          <p:cNvSpPr/>
          <p:nvPr/>
        </p:nvSpPr>
        <p:spPr>
          <a:xfrm>
            <a:off x="7061982" y="274320"/>
            <a:ext cx="3305907" cy="1413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367E506F-652A-141E-A845-48DB51682B53}"/>
              </a:ext>
            </a:extLst>
          </p:cNvPr>
          <p:cNvSpPr/>
          <p:nvPr/>
        </p:nvSpPr>
        <p:spPr>
          <a:xfrm>
            <a:off x="7622345" y="5380892"/>
            <a:ext cx="3305907" cy="1413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Rectángulo: esquinas redondeadas 2">
            <a:extLst>
              <a:ext uri="{FF2B5EF4-FFF2-40B4-BE49-F238E27FC236}">
                <a16:creationId xmlns:a16="http://schemas.microsoft.com/office/drawing/2014/main" id="{092742E0-D7F0-266F-EA3F-A3022A7A0B9A}"/>
              </a:ext>
            </a:extLst>
          </p:cNvPr>
          <p:cNvSpPr/>
          <p:nvPr/>
        </p:nvSpPr>
        <p:spPr>
          <a:xfrm>
            <a:off x="211016" y="455441"/>
            <a:ext cx="7378505" cy="5940084"/>
          </a:xfrm>
          <a:prstGeom prst="round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285750" indent="-285750">
              <a:buFont typeface="Arial" panose="020B0604020202020204" pitchFamily="34" charset="0"/>
              <a:buChar char="•"/>
            </a:pPr>
            <a:r>
              <a:rPr lang="es-ES" sz="1600" err="1">
                <a:solidFill>
                  <a:schemeClr val="tx1"/>
                </a:solidFill>
              </a:rPr>
              <a:t>Instalacion</a:t>
            </a:r>
            <a:r>
              <a:rPr lang="es-ES" sz="1600">
                <a:solidFill>
                  <a:schemeClr val="tx1"/>
                </a:solidFill>
              </a:rPr>
              <a:t> </a:t>
            </a:r>
            <a:r>
              <a:rPr lang="es-ES" sz="1600" err="1">
                <a:solidFill>
                  <a:schemeClr val="tx1"/>
                </a:solidFill>
              </a:rPr>
              <a:t>Node</a:t>
            </a:r>
            <a:r>
              <a:rPr lang="es-ES" sz="1600">
                <a:solidFill>
                  <a:schemeClr val="tx1"/>
                </a:solidFill>
              </a:rPr>
              <a:t> </a:t>
            </a:r>
            <a:r>
              <a:rPr lang="es-ES" sz="1600" err="1">
                <a:solidFill>
                  <a:schemeClr val="tx1"/>
                </a:solidFill>
              </a:rPr>
              <a:t>Js</a:t>
            </a:r>
            <a:r>
              <a:rPr lang="es-ES" sz="1600">
                <a:solidFill>
                  <a:schemeClr val="tx1"/>
                </a:solidFill>
              </a:rPr>
              <a:t> 16</a:t>
            </a:r>
          </a:p>
          <a:p>
            <a:endParaRPr lang="es-ES" sz="1600">
              <a:solidFill>
                <a:schemeClr val="tx1"/>
              </a:solidFill>
            </a:endParaRPr>
          </a:p>
          <a:p>
            <a:pPr lvl="1"/>
            <a:r>
              <a:rPr lang="es-ES" sz="1600">
                <a:solidFill>
                  <a:schemeClr val="tx1"/>
                </a:solidFill>
              </a:rPr>
              <a:t>- sudo </a:t>
            </a:r>
            <a:r>
              <a:rPr lang="es-ES" sz="1600" err="1">
                <a:solidFill>
                  <a:schemeClr val="tx1"/>
                </a:solidFill>
              </a:rPr>
              <a:t>dnf</a:t>
            </a:r>
            <a:r>
              <a:rPr lang="es-ES" sz="1600">
                <a:solidFill>
                  <a:schemeClr val="tx1"/>
                </a:solidFill>
              </a:rPr>
              <a:t> </a:t>
            </a:r>
            <a:r>
              <a:rPr lang="es-ES" sz="1600" err="1">
                <a:solidFill>
                  <a:schemeClr val="tx1"/>
                </a:solidFill>
              </a:rPr>
              <a:t>update</a:t>
            </a:r>
            <a:endParaRPr lang="es-ES" sz="1600">
              <a:solidFill>
                <a:schemeClr val="tx1"/>
              </a:solidFill>
            </a:endParaRPr>
          </a:p>
          <a:p>
            <a:pPr lvl="1"/>
            <a:r>
              <a:rPr lang="es-ES" sz="1600">
                <a:solidFill>
                  <a:schemeClr val="tx1"/>
                </a:solidFill>
              </a:rPr>
              <a:t>- </a:t>
            </a:r>
            <a:r>
              <a:rPr lang="es-ES" sz="1600" err="1">
                <a:solidFill>
                  <a:schemeClr val="tx1"/>
                </a:solidFill>
              </a:rPr>
              <a:t>curl</a:t>
            </a:r>
            <a:r>
              <a:rPr lang="es-ES" sz="1600">
                <a:solidFill>
                  <a:schemeClr val="tx1"/>
                </a:solidFill>
              </a:rPr>
              <a:t> -</a:t>
            </a:r>
            <a:r>
              <a:rPr lang="es-ES" sz="1600" err="1">
                <a:solidFill>
                  <a:schemeClr val="tx1"/>
                </a:solidFill>
              </a:rPr>
              <a:t>sL</a:t>
            </a:r>
            <a:r>
              <a:rPr lang="es-ES" sz="1600">
                <a:solidFill>
                  <a:schemeClr val="tx1"/>
                </a:solidFill>
              </a:rPr>
              <a:t> https://rpm.nodesource.com/setup_16.x | sudo </a:t>
            </a:r>
            <a:r>
              <a:rPr lang="es-ES" sz="1600" err="1">
                <a:solidFill>
                  <a:schemeClr val="tx1"/>
                </a:solidFill>
              </a:rPr>
              <a:t>bash</a:t>
            </a:r>
            <a:r>
              <a:rPr lang="es-ES" sz="1600">
                <a:solidFill>
                  <a:schemeClr val="tx1"/>
                </a:solidFill>
              </a:rPr>
              <a:t> -</a:t>
            </a:r>
          </a:p>
          <a:p>
            <a:pPr lvl="1"/>
            <a:r>
              <a:rPr lang="es-ES" sz="1600">
                <a:solidFill>
                  <a:schemeClr val="tx1"/>
                </a:solidFill>
              </a:rPr>
              <a:t>- sudo </a:t>
            </a:r>
            <a:r>
              <a:rPr lang="es-ES" sz="1600" err="1">
                <a:solidFill>
                  <a:schemeClr val="tx1"/>
                </a:solidFill>
              </a:rPr>
              <a:t>dnf</a:t>
            </a:r>
            <a:r>
              <a:rPr lang="es-ES" sz="1600">
                <a:solidFill>
                  <a:schemeClr val="tx1"/>
                </a:solidFill>
              </a:rPr>
              <a:t> install </a:t>
            </a:r>
            <a:r>
              <a:rPr lang="es-ES" sz="1600" err="1">
                <a:solidFill>
                  <a:schemeClr val="tx1"/>
                </a:solidFill>
              </a:rPr>
              <a:t>nodejs</a:t>
            </a:r>
            <a:endParaRPr lang="es-ES" sz="1600">
              <a:solidFill>
                <a:schemeClr val="tx1"/>
              </a:solidFill>
            </a:endParaRPr>
          </a:p>
          <a:p>
            <a:pPr lvl="1"/>
            <a:r>
              <a:rPr lang="es-ES" sz="1600">
                <a:solidFill>
                  <a:schemeClr val="tx1"/>
                </a:solidFill>
              </a:rPr>
              <a:t>- </a:t>
            </a:r>
            <a:r>
              <a:rPr lang="es-ES" sz="1600" err="1">
                <a:solidFill>
                  <a:schemeClr val="tx1"/>
                </a:solidFill>
              </a:rPr>
              <a:t>node</a:t>
            </a:r>
            <a:r>
              <a:rPr lang="es-ES" sz="1600">
                <a:solidFill>
                  <a:schemeClr val="tx1"/>
                </a:solidFill>
              </a:rPr>
              <a:t> -v</a:t>
            </a:r>
          </a:p>
          <a:p>
            <a:endParaRPr lang="es-ES" sz="1600">
              <a:solidFill>
                <a:schemeClr val="tx1"/>
              </a:solidFill>
            </a:endParaRPr>
          </a:p>
          <a:p>
            <a:pPr marL="285750" indent="-285750">
              <a:buFont typeface="Arial" panose="020B0604020202020204" pitchFamily="34" charset="0"/>
              <a:buChar char="•"/>
            </a:pPr>
            <a:r>
              <a:rPr lang="es-ES" sz="1600" err="1">
                <a:solidFill>
                  <a:schemeClr val="tx1"/>
                </a:solidFill>
              </a:rPr>
              <a:t>Instalacion</a:t>
            </a:r>
            <a:r>
              <a:rPr lang="es-ES" sz="1600">
                <a:solidFill>
                  <a:schemeClr val="tx1"/>
                </a:solidFill>
              </a:rPr>
              <a:t> de </a:t>
            </a:r>
            <a:r>
              <a:rPr lang="es-ES" sz="1600" err="1">
                <a:solidFill>
                  <a:schemeClr val="tx1"/>
                </a:solidFill>
              </a:rPr>
              <a:t>npm</a:t>
            </a:r>
            <a:r>
              <a:rPr lang="es-ES" sz="1600">
                <a:solidFill>
                  <a:schemeClr val="tx1"/>
                </a:solidFill>
              </a:rPr>
              <a:t> 9.6.6</a:t>
            </a:r>
          </a:p>
          <a:p>
            <a:pPr lvl="1"/>
            <a:r>
              <a:rPr lang="es-ES" sz="1600">
                <a:solidFill>
                  <a:schemeClr val="tx1"/>
                </a:solidFill>
              </a:rPr>
              <a:t>- sudo yum install </a:t>
            </a:r>
            <a:r>
              <a:rPr lang="es-ES" sz="1600" err="1">
                <a:solidFill>
                  <a:schemeClr val="tx1"/>
                </a:solidFill>
              </a:rPr>
              <a:t>npm</a:t>
            </a:r>
            <a:endParaRPr lang="es-ES" sz="1600">
              <a:solidFill>
                <a:schemeClr val="tx1"/>
              </a:solidFill>
            </a:endParaRPr>
          </a:p>
          <a:p>
            <a:pPr lvl="1"/>
            <a:r>
              <a:rPr lang="es-ES" sz="1600">
                <a:solidFill>
                  <a:schemeClr val="tx1"/>
                </a:solidFill>
              </a:rPr>
              <a:t>- </a:t>
            </a:r>
            <a:r>
              <a:rPr lang="es-ES" sz="1600" err="1">
                <a:solidFill>
                  <a:schemeClr val="tx1"/>
                </a:solidFill>
              </a:rPr>
              <a:t>npm</a:t>
            </a:r>
            <a:r>
              <a:rPr lang="es-ES" sz="1600">
                <a:solidFill>
                  <a:schemeClr val="tx1"/>
                </a:solidFill>
              </a:rPr>
              <a:t> install -g </a:t>
            </a:r>
            <a:r>
              <a:rPr lang="es-ES" sz="1600" err="1">
                <a:solidFill>
                  <a:schemeClr val="tx1"/>
                </a:solidFill>
              </a:rPr>
              <a:t>npm@latest</a:t>
            </a:r>
            <a:endParaRPr lang="es-ES" sz="1600">
              <a:solidFill>
                <a:schemeClr val="tx1"/>
              </a:solidFill>
            </a:endParaRPr>
          </a:p>
          <a:p>
            <a:pPr marL="742950" lvl="1" indent="-285750">
              <a:buFontTx/>
              <a:buChar char="-"/>
            </a:pPr>
            <a:r>
              <a:rPr lang="es-ES" sz="1600" err="1">
                <a:solidFill>
                  <a:schemeClr val="tx1"/>
                </a:solidFill>
              </a:rPr>
              <a:t>npm</a:t>
            </a:r>
            <a:r>
              <a:rPr lang="es-ES" sz="1600">
                <a:solidFill>
                  <a:schemeClr val="tx1"/>
                </a:solidFill>
              </a:rPr>
              <a:t> –v</a:t>
            </a:r>
          </a:p>
          <a:p>
            <a:pPr marL="742950" lvl="1" indent="-285750">
              <a:buFontTx/>
              <a:buChar char="-"/>
            </a:pPr>
            <a:endParaRPr lang="es-ES" sz="1600">
              <a:solidFill>
                <a:schemeClr val="tx1"/>
              </a:solidFill>
            </a:endParaRPr>
          </a:p>
          <a:p>
            <a:pPr marL="285750" indent="-285750">
              <a:buFont typeface="Arial" panose="020B0604020202020204" pitchFamily="34" charset="0"/>
              <a:buChar char="•"/>
            </a:pPr>
            <a:r>
              <a:rPr lang="es-ES" sz="1600" err="1">
                <a:solidFill>
                  <a:schemeClr val="tx1"/>
                </a:solidFill>
              </a:rPr>
              <a:t>Instalacion</a:t>
            </a:r>
            <a:r>
              <a:rPr lang="es-ES" sz="1600">
                <a:solidFill>
                  <a:schemeClr val="tx1"/>
                </a:solidFill>
              </a:rPr>
              <a:t> de Artillery: 2.0.0-dev9</a:t>
            </a:r>
          </a:p>
          <a:p>
            <a:endParaRPr lang="es-ES" sz="1600">
              <a:solidFill>
                <a:schemeClr val="tx1"/>
              </a:solidFill>
            </a:endParaRPr>
          </a:p>
          <a:p>
            <a:pPr lvl="1"/>
            <a:r>
              <a:rPr lang="es-ES" sz="1600" err="1">
                <a:solidFill>
                  <a:schemeClr val="tx1"/>
                </a:solidFill>
              </a:rPr>
              <a:t>npm</a:t>
            </a:r>
            <a:r>
              <a:rPr lang="es-ES" sz="1600">
                <a:solidFill>
                  <a:schemeClr val="tx1"/>
                </a:solidFill>
              </a:rPr>
              <a:t> </a:t>
            </a:r>
            <a:r>
              <a:rPr lang="es-ES" sz="1600" err="1">
                <a:solidFill>
                  <a:schemeClr val="tx1"/>
                </a:solidFill>
              </a:rPr>
              <a:t>view</a:t>
            </a:r>
            <a:r>
              <a:rPr lang="es-ES" sz="1600">
                <a:solidFill>
                  <a:schemeClr val="tx1"/>
                </a:solidFill>
              </a:rPr>
              <a:t> </a:t>
            </a:r>
            <a:r>
              <a:rPr lang="es-ES" sz="1600" err="1">
                <a:solidFill>
                  <a:schemeClr val="tx1"/>
                </a:solidFill>
              </a:rPr>
              <a:t>artillery</a:t>
            </a:r>
            <a:r>
              <a:rPr lang="es-ES" sz="1600">
                <a:solidFill>
                  <a:schemeClr val="tx1"/>
                </a:solidFill>
              </a:rPr>
              <a:t> </a:t>
            </a:r>
            <a:r>
              <a:rPr lang="es-ES" sz="1600" err="1">
                <a:solidFill>
                  <a:schemeClr val="tx1"/>
                </a:solidFill>
              </a:rPr>
              <a:t>versions</a:t>
            </a:r>
            <a:endParaRPr lang="es-ES" sz="1600">
              <a:solidFill>
                <a:schemeClr val="tx1"/>
              </a:solidFill>
            </a:endParaRPr>
          </a:p>
          <a:p>
            <a:pPr lvl="1"/>
            <a:r>
              <a:rPr lang="es-ES" sz="1600" err="1">
                <a:solidFill>
                  <a:schemeClr val="tx1"/>
                </a:solidFill>
              </a:rPr>
              <a:t>npm</a:t>
            </a:r>
            <a:r>
              <a:rPr lang="es-ES" sz="1600">
                <a:solidFill>
                  <a:schemeClr val="tx1"/>
                </a:solidFill>
              </a:rPr>
              <a:t> install -g artillery@2.0.0-dev9</a:t>
            </a:r>
          </a:p>
          <a:p>
            <a:endParaRPr lang="es-ES" sz="1600">
              <a:solidFill>
                <a:schemeClr val="tx1"/>
              </a:solidFill>
            </a:endParaRPr>
          </a:p>
          <a:p>
            <a:pPr marL="285750" indent="-285750">
              <a:buFont typeface="Arial" panose="020B0604020202020204" pitchFamily="34" charset="0"/>
              <a:buChar char="•"/>
            </a:pPr>
            <a:r>
              <a:rPr lang="es-ES" sz="1600">
                <a:solidFill>
                  <a:schemeClr val="tx1"/>
                </a:solidFill>
              </a:rPr>
              <a:t>Ejecutar </a:t>
            </a:r>
            <a:r>
              <a:rPr lang="es-ES" sz="1600" err="1">
                <a:solidFill>
                  <a:schemeClr val="tx1"/>
                </a:solidFill>
              </a:rPr>
              <a:t>artillery</a:t>
            </a:r>
            <a:r>
              <a:rPr lang="es-ES" sz="1600">
                <a:solidFill>
                  <a:schemeClr val="tx1"/>
                </a:solidFill>
              </a:rPr>
              <a:t>:</a:t>
            </a:r>
          </a:p>
          <a:p>
            <a:endParaRPr lang="es-ES" sz="1600">
              <a:solidFill>
                <a:schemeClr val="tx1"/>
              </a:solidFill>
            </a:endParaRPr>
          </a:p>
          <a:p>
            <a:pPr lvl="1"/>
            <a:r>
              <a:rPr lang="es-ES" sz="1600">
                <a:solidFill>
                  <a:schemeClr val="tx1"/>
                </a:solidFill>
              </a:rPr>
              <a:t>- Crear </a:t>
            </a:r>
            <a:r>
              <a:rPr lang="es-ES" sz="1600" err="1">
                <a:solidFill>
                  <a:schemeClr val="tx1"/>
                </a:solidFill>
              </a:rPr>
              <a:t>archive.yml</a:t>
            </a:r>
            <a:r>
              <a:rPr lang="es-ES" sz="1600">
                <a:solidFill>
                  <a:schemeClr val="tx1"/>
                </a:solidFill>
              </a:rPr>
              <a:t> en este caso </a:t>
            </a:r>
            <a:r>
              <a:rPr lang="es-ES" sz="1600" err="1">
                <a:solidFill>
                  <a:schemeClr val="tx1"/>
                </a:solidFill>
              </a:rPr>
              <a:t>test.yml</a:t>
            </a:r>
            <a:r>
              <a:rPr lang="es-ES" sz="1600">
                <a:solidFill>
                  <a:schemeClr val="tx1"/>
                </a:solidFill>
              </a:rPr>
              <a:t> en una ruta definida, usar /home/Vagrant</a:t>
            </a:r>
          </a:p>
          <a:p>
            <a:pPr lvl="1"/>
            <a:r>
              <a:rPr lang="es-ES" sz="1600">
                <a:solidFill>
                  <a:schemeClr val="tx1"/>
                </a:solidFill>
              </a:rPr>
              <a:t>- </a:t>
            </a:r>
            <a:r>
              <a:rPr lang="es-ES" sz="1600" err="1">
                <a:solidFill>
                  <a:schemeClr val="tx1"/>
                </a:solidFill>
              </a:rPr>
              <a:t>artillery</a:t>
            </a:r>
            <a:r>
              <a:rPr lang="es-ES" sz="1600">
                <a:solidFill>
                  <a:schemeClr val="tx1"/>
                </a:solidFill>
              </a:rPr>
              <a:t> run </a:t>
            </a:r>
            <a:r>
              <a:rPr lang="es-ES" sz="1600" err="1">
                <a:solidFill>
                  <a:schemeClr val="tx1"/>
                </a:solidFill>
              </a:rPr>
              <a:t>test.yml</a:t>
            </a:r>
            <a:endParaRPr lang="es-ES" sz="1600">
              <a:solidFill>
                <a:schemeClr val="tx1"/>
              </a:solidFill>
            </a:endParaRPr>
          </a:p>
          <a:p>
            <a:endParaRPr lang="es-ES" sz="1600">
              <a:solidFill>
                <a:schemeClr val="tx1"/>
              </a:solidFill>
            </a:endParaRPr>
          </a:p>
        </p:txBody>
      </p:sp>
      <p:sp>
        <p:nvSpPr>
          <p:cNvPr id="5" name="Rectángulo: esquinas redondeadas 4">
            <a:extLst>
              <a:ext uri="{FF2B5EF4-FFF2-40B4-BE49-F238E27FC236}">
                <a16:creationId xmlns:a16="http://schemas.microsoft.com/office/drawing/2014/main" id="{F912DFEF-7C26-B690-4817-36F6F7EEE559}"/>
              </a:ext>
            </a:extLst>
          </p:cNvPr>
          <p:cNvSpPr/>
          <p:nvPr/>
        </p:nvSpPr>
        <p:spPr>
          <a:xfrm>
            <a:off x="8306978" y="455441"/>
            <a:ext cx="2996418" cy="4348676"/>
          </a:xfrm>
          <a:prstGeom prst="round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a:t>config:</a:t>
            </a:r>
          </a:p>
          <a:p>
            <a:r>
              <a:rPr lang="en-US"/>
              <a:t>  target: "http://192.168.60.3"</a:t>
            </a:r>
          </a:p>
          <a:p>
            <a:r>
              <a:rPr lang="en-US"/>
              <a:t>  phases:</a:t>
            </a:r>
          </a:p>
          <a:p>
            <a:r>
              <a:rPr lang="en-US"/>
              <a:t>    - duration: 20</a:t>
            </a:r>
          </a:p>
          <a:p>
            <a:r>
              <a:rPr lang="en-US"/>
              <a:t>      </a:t>
            </a:r>
            <a:r>
              <a:rPr lang="en-US" err="1"/>
              <a:t>arrivalRate</a:t>
            </a:r>
            <a:r>
              <a:rPr lang="en-US"/>
              <a:t>: 1000</a:t>
            </a:r>
          </a:p>
          <a:p>
            <a:r>
              <a:rPr lang="en-US"/>
              <a:t>  defaults:</a:t>
            </a:r>
          </a:p>
          <a:p>
            <a:r>
              <a:rPr lang="en-US"/>
              <a:t>    headers:</a:t>
            </a:r>
          </a:p>
          <a:p>
            <a:r>
              <a:rPr lang="en-US"/>
              <a:t>      User-Agent: "Artillery"</a:t>
            </a:r>
          </a:p>
          <a:p>
            <a:r>
              <a:rPr lang="en-US"/>
              <a:t>scenarios:</a:t>
            </a:r>
          </a:p>
          <a:p>
            <a:r>
              <a:rPr lang="en-US"/>
              <a:t>  - name: "Test"</a:t>
            </a:r>
          </a:p>
          <a:p>
            <a:r>
              <a:rPr lang="en-US"/>
              <a:t>    flow:</a:t>
            </a:r>
          </a:p>
          <a:p>
            <a:r>
              <a:rPr lang="en-US"/>
              <a:t>      - get:</a:t>
            </a:r>
          </a:p>
          <a:p>
            <a:r>
              <a:rPr lang="en-US"/>
              <a:t>          url: "/"</a:t>
            </a:r>
          </a:p>
        </p:txBody>
      </p:sp>
    </p:spTree>
    <p:extLst>
      <p:ext uri="{BB962C8B-B14F-4D97-AF65-F5344CB8AC3E}">
        <p14:creationId xmlns:p14="http://schemas.microsoft.com/office/powerpoint/2010/main" val="8226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AD547AC-A3A9-3D5C-43A1-4F75A9D73806}"/>
              </a:ext>
            </a:extLst>
          </p:cNvPr>
          <p:cNvSpPr/>
          <p:nvPr/>
        </p:nvSpPr>
        <p:spPr>
          <a:xfrm>
            <a:off x="5120640" y="267286"/>
            <a:ext cx="112542" cy="6316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42370FA4-6EDC-3B3B-0428-5B66C0257E01}"/>
              </a:ext>
            </a:extLst>
          </p:cNvPr>
          <p:cNvSpPr txBox="1"/>
          <p:nvPr/>
        </p:nvSpPr>
        <p:spPr>
          <a:xfrm>
            <a:off x="337625" y="636400"/>
            <a:ext cx="6344529" cy="523220"/>
          </a:xfrm>
          <a:prstGeom prst="rect">
            <a:avLst/>
          </a:prstGeom>
          <a:noFill/>
        </p:spPr>
        <p:txBody>
          <a:bodyPr wrap="square" rtlCol="0">
            <a:spAutoFit/>
          </a:bodyPr>
          <a:lstStyle/>
          <a:p>
            <a:pPr algn="ctr"/>
            <a:r>
              <a:rPr lang="es-CO" sz="2800" b="1">
                <a:solidFill>
                  <a:srgbClr val="002060"/>
                </a:solidFill>
                <a:latin typeface="+mj-lt"/>
                <a:cs typeface="Aharoni" panose="02010803020104030203" pitchFamily="2" charset="-79"/>
              </a:rPr>
              <a:t>Funcionamiento y Pruebas</a:t>
            </a:r>
          </a:p>
        </p:txBody>
      </p:sp>
      <p:sp>
        <p:nvSpPr>
          <p:cNvPr id="5" name="CuadroTexto 4">
            <a:extLst>
              <a:ext uri="{FF2B5EF4-FFF2-40B4-BE49-F238E27FC236}">
                <a16:creationId xmlns:a16="http://schemas.microsoft.com/office/drawing/2014/main" id="{5D2ED888-102C-D0FC-2C1F-960C39EA5916}"/>
              </a:ext>
            </a:extLst>
          </p:cNvPr>
          <p:cNvSpPr txBox="1"/>
          <p:nvPr/>
        </p:nvSpPr>
        <p:spPr>
          <a:xfrm>
            <a:off x="570134" y="1071068"/>
            <a:ext cx="4425662" cy="1703030"/>
          </a:xfrm>
          <a:prstGeom prst="rect">
            <a:avLst/>
          </a:prstGeom>
          <a:noFill/>
        </p:spPr>
        <p:txBody>
          <a:bodyPr wrap="square" lIns="91440" tIns="45720" rIns="91440" bIns="45720" anchor="t">
            <a:spAutoFit/>
          </a:bodyPr>
          <a:lstStyle/>
          <a:p>
            <a:pPr algn="just">
              <a:lnSpc>
                <a:spcPct val="150000"/>
              </a:lnSpc>
            </a:pPr>
            <a:r>
              <a:rPr lang="es-ES">
                <a:latin typeface="Consolas"/>
                <a:cs typeface="Arial"/>
              </a:rPr>
              <a:t>Estructura para API de fotos y balanceo </a:t>
            </a:r>
            <a:r>
              <a:rPr lang="es-ES" err="1">
                <a:latin typeface="Consolas"/>
                <a:cs typeface="Arial"/>
              </a:rPr>
              <a:t>bybusyness</a:t>
            </a:r>
            <a:r>
              <a:rPr lang="es-ES">
                <a:latin typeface="Consolas"/>
                <a:cs typeface="Arial"/>
              </a:rPr>
              <a:t>.</a:t>
            </a:r>
          </a:p>
          <a:p>
            <a:pPr algn="just">
              <a:lnSpc>
                <a:spcPct val="150000"/>
              </a:lnSpc>
            </a:pPr>
            <a:endParaRPr lang="es-ES">
              <a:cs typeface="Arial"/>
            </a:endParaRPr>
          </a:p>
          <a:p>
            <a:pPr algn="just">
              <a:lnSpc>
                <a:spcPct val="150000"/>
              </a:lnSpc>
            </a:pPr>
            <a:endParaRPr lang="es-ES">
              <a:cs typeface="Arial"/>
            </a:endParaRPr>
          </a:p>
        </p:txBody>
      </p:sp>
      <p:sp>
        <p:nvSpPr>
          <p:cNvPr id="6" name="Rectángulo: esquinas redondeadas 5">
            <a:extLst>
              <a:ext uri="{FF2B5EF4-FFF2-40B4-BE49-F238E27FC236}">
                <a16:creationId xmlns:a16="http://schemas.microsoft.com/office/drawing/2014/main" id="{01833B6F-852F-9D89-1898-3E768F905AA4}"/>
              </a:ext>
            </a:extLst>
          </p:cNvPr>
          <p:cNvSpPr/>
          <p:nvPr/>
        </p:nvSpPr>
        <p:spPr>
          <a:xfrm>
            <a:off x="248137" y="2042197"/>
            <a:ext cx="6513343" cy="4537164"/>
          </a:xfrm>
          <a:prstGeom prst="round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lIns="91440" tIns="45720" rIns="91440" bIns="45720" rtlCol="0" anchor="ctr"/>
          <a:lstStyle/>
          <a:p>
            <a:pPr marL="285750" indent="-285750">
              <a:buFont typeface="Arial" panose="020B0604020202020204" pitchFamily="34" charset="0"/>
              <a:buChar char="•"/>
            </a:pPr>
            <a:endParaRPr lang="da-DK" sz="1400">
              <a:cs typeface="Arial"/>
            </a:endParaRPr>
          </a:p>
          <a:p>
            <a:pPr lvl="1"/>
            <a:endParaRPr lang="es-CO" sz="1400">
              <a:solidFill>
                <a:schemeClr val="tx1"/>
              </a:solidFill>
              <a:cs typeface="Arial"/>
            </a:endParaRPr>
          </a:p>
        </p:txBody>
      </p:sp>
      <p:sp>
        <p:nvSpPr>
          <p:cNvPr id="8" name="Rectángulo: esquinas redondeadas 7">
            <a:extLst>
              <a:ext uri="{FF2B5EF4-FFF2-40B4-BE49-F238E27FC236}">
                <a16:creationId xmlns:a16="http://schemas.microsoft.com/office/drawing/2014/main" id="{E866EF0F-A1F1-6931-1040-5018E2DE751B}"/>
              </a:ext>
            </a:extLst>
          </p:cNvPr>
          <p:cNvSpPr/>
          <p:nvPr/>
        </p:nvSpPr>
        <p:spPr>
          <a:xfrm>
            <a:off x="7315201" y="2044532"/>
            <a:ext cx="4487595" cy="3176954"/>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91440" tIns="45720" rIns="91440" bIns="45720" rtlCol="0" anchor="ctr"/>
          <a:lstStyle/>
          <a:p>
            <a:pPr marL="285750" indent="-285750" algn="just">
              <a:buFont typeface="Arial" panose="020B0604020202020204" pitchFamily="34" charset="0"/>
              <a:buChar char="•"/>
            </a:pPr>
            <a:endParaRPr lang="es-CO" sz="1400">
              <a:solidFill>
                <a:srgbClr val="4F81BD"/>
              </a:solidFill>
              <a:cs typeface="Arial"/>
            </a:endParaRPr>
          </a:p>
          <a:p>
            <a:endParaRPr lang="es-CO" sz="1400"/>
          </a:p>
        </p:txBody>
      </p:sp>
      <p:sp>
        <p:nvSpPr>
          <p:cNvPr id="9" name="CuadroTexto 8">
            <a:extLst>
              <a:ext uri="{FF2B5EF4-FFF2-40B4-BE49-F238E27FC236}">
                <a16:creationId xmlns:a16="http://schemas.microsoft.com/office/drawing/2014/main" id="{7BD361F7-6235-B47D-D5E5-85375E2529FD}"/>
              </a:ext>
            </a:extLst>
          </p:cNvPr>
          <p:cNvSpPr txBox="1"/>
          <p:nvPr/>
        </p:nvSpPr>
        <p:spPr>
          <a:xfrm>
            <a:off x="7019693" y="5451851"/>
            <a:ext cx="55762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latin typeface="Consolas"/>
              </a:rPr>
              <a:t>Configuración del servicio apache para consumir la API</a:t>
            </a:r>
          </a:p>
        </p:txBody>
      </p:sp>
      <p:sp>
        <p:nvSpPr>
          <p:cNvPr id="10" name="CuadroTexto 9">
            <a:extLst>
              <a:ext uri="{FF2B5EF4-FFF2-40B4-BE49-F238E27FC236}">
                <a16:creationId xmlns:a16="http://schemas.microsoft.com/office/drawing/2014/main" id="{221D5E2F-E851-1C1C-F1DB-8E8444E6ADBD}"/>
              </a:ext>
            </a:extLst>
          </p:cNvPr>
          <p:cNvSpPr txBox="1"/>
          <p:nvPr/>
        </p:nvSpPr>
        <p:spPr>
          <a:xfrm>
            <a:off x="7503788" y="2474168"/>
            <a:ext cx="448170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&lt;!DOCTYPE html&gt;</a:t>
            </a:r>
            <a:endParaRPr lang="es-ES" sz="1400">
              <a:ea typeface="+mn-lt"/>
              <a:cs typeface="+mn-lt"/>
            </a:endParaRPr>
          </a:p>
          <a:p>
            <a:r>
              <a:rPr lang="en-US" sz="1400">
                <a:ea typeface="+mn-lt"/>
                <a:cs typeface="+mn-lt"/>
              </a:rPr>
              <a:t>&lt;html&gt;</a:t>
            </a:r>
          </a:p>
          <a:p>
            <a:r>
              <a:rPr lang="en-US" sz="1400">
                <a:ea typeface="+mn-lt"/>
                <a:cs typeface="+mn-lt"/>
              </a:rPr>
              <a:t>        &lt;body&gt;</a:t>
            </a:r>
          </a:p>
          <a:p>
            <a:endParaRPr lang="en-US" sz="1400">
              <a:ea typeface="+mn-lt"/>
              <a:cs typeface="+mn-lt"/>
            </a:endParaRPr>
          </a:p>
          <a:p>
            <a:r>
              <a:rPr lang="en-US" sz="1400">
                <a:ea typeface="+mn-lt"/>
                <a:cs typeface="+mn-lt"/>
              </a:rPr>
              <a:t>                &lt;h1&gt;Test </a:t>
            </a:r>
            <a:r>
              <a:rPr lang="en-US" sz="1400" err="1">
                <a:ea typeface="+mn-lt"/>
                <a:cs typeface="+mn-lt"/>
              </a:rPr>
              <a:t>JsonPlaceholder</a:t>
            </a:r>
            <a:r>
              <a:rPr lang="en-US" sz="1400">
                <a:ea typeface="+mn-lt"/>
                <a:cs typeface="+mn-lt"/>
              </a:rPr>
              <a:t> Server 1&lt;/h1&gt;</a:t>
            </a:r>
          </a:p>
          <a:p>
            <a:endParaRPr lang="en-US" sz="1400">
              <a:cs typeface="Arial"/>
            </a:endParaRPr>
          </a:p>
          <a:p>
            <a:r>
              <a:rPr lang="en-US" sz="1400">
                <a:ea typeface="+mn-lt"/>
                <a:cs typeface="+mn-lt"/>
              </a:rPr>
              <a:t>                        &lt;div id="app"&gt;&lt;/div&gt;</a:t>
            </a:r>
            <a:endParaRPr lang="en-US" sz="1400">
              <a:cs typeface="Arial"/>
            </a:endParaRPr>
          </a:p>
          <a:p>
            <a:r>
              <a:rPr lang="en-US" sz="1400">
                <a:ea typeface="+mn-lt"/>
                <a:cs typeface="+mn-lt"/>
              </a:rPr>
              <a:t>                                &lt;script </a:t>
            </a:r>
            <a:r>
              <a:rPr lang="en-US" sz="1400" err="1">
                <a:ea typeface="+mn-lt"/>
                <a:cs typeface="+mn-lt"/>
              </a:rPr>
              <a:t>src</a:t>
            </a:r>
            <a:r>
              <a:rPr lang="en-US" sz="1400">
                <a:ea typeface="+mn-lt"/>
                <a:cs typeface="+mn-lt"/>
              </a:rPr>
              <a:t>="fotos.js" type="module"&gt;&lt;/script&gt;</a:t>
            </a:r>
          </a:p>
          <a:p>
            <a:endParaRPr lang="en-US" sz="1400">
              <a:ea typeface="+mn-lt"/>
              <a:cs typeface="+mn-lt"/>
            </a:endParaRPr>
          </a:p>
          <a:p>
            <a:r>
              <a:rPr lang="en-US" sz="1400">
                <a:ea typeface="+mn-lt"/>
                <a:cs typeface="+mn-lt"/>
              </a:rPr>
              <a:t>        &lt;/body&gt;</a:t>
            </a:r>
          </a:p>
          <a:p>
            <a:r>
              <a:rPr lang="en-US" sz="1400">
                <a:ea typeface="+mn-lt"/>
                <a:cs typeface="+mn-lt"/>
              </a:rPr>
              <a:t>&lt;/html&gt;</a:t>
            </a:r>
            <a:r>
              <a:rPr lang="en-US" sz="1400"/>
              <a:t>       </a:t>
            </a:r>
            <a:r>
              <a:rPr lang="en-US" sz="1050"/>
              <a:t> </a:t>
            </a:r>
            <a:endParaRPr lang="en-US" sz="1050">
              <a:cs typeface="Arial"/>
            </a:endParaRPr>
          </a:p>
        </p:txBody>
      </p:sp>
      <p:sp>
        <p:nvSpPr>
          <p:cNvPr id="3" name="CuadroTexto 2">
            <a:extLst>
              <a:ext uri="{FF2B5EF4-FFF2-40B4-BE49-F238E27FC236}">
                <a16:creationId xmlns:a16="http://schemas.microsoft.com/office/drawing/2014/main" id="{12E6F417-C2A8-5119-C275-1D9CF0933E48}"/>
              </a:ext>
            </a:extLst>
          </p:cNvPr>
          <p:cNvSpPr txBox="1"/>
          <p:nvPr/>
        </p:nvSpPr>
        <p:spPr>
          <a:xfrm>
            <a:off x="980323" y="2232558"/>
            <a:ext cx="5633993"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a:ea typeface="+mn-lt"/>
                <a:cs typeface="+mn-lt"/>
              </a:rPr>
              <a:t>const API_URL = '</a:t>
            </a:r>
            <a:r>
              <a:rPr lang="en-US" sz="1400">
                <a:latin typeface="Arial"/>
                <a:ea typeface="+mn-lt"/>
                <a:cs typeface="+mn-lt"/>
                <a:hlinkClick r:id="rId2"/>
              </a:rPr>
              <a:t>https://jsonplaceholder.typicode.com</a:t>
            </a:r>
            <a:r>
              <a:rPr lang="en-US" sz="1400">
                <a:latin typeface="Arial"/>
                <a:ea typeface="+mn-lt"/>
                <a:cs typeface="+mn-lt"/>
              </a:rPr>
              <a:t>';</a:t>
            </a:r>
            <a:endParaRPr lang="es-ES" sz="1400">
              <a:latin typeface="Arial"/>
              <a:cs typeface="Arial"/>
            </a:endParaRPr>
          </a:p>
          <a:p>
            <a:endParaRPr lang="en-US" sz="1400">
              <a:latin typeface="Arial"/>
              <a:cs typeface="Arial"/>
            </a:endParaRPr>
          </a:p>
          <a:p>
            <a:r>
              <a:rPr lang="en-US" sz="1400">
                <a:latin typeface="Arial"/>
                <a:ea typeface="+mn-lt"/>
                <a:cs typeface="+mn-lt"/>
              </a:rPr>
              <a:t>fetch(`${API_URL}/photos`)</a:t>
            </a:r>
            <a:endParaRPr lang="en-US" sz="1400">
              <a:latin typeface="Arial"/>
              <a:cs typeface="Arial"/>
            </a:endParaRPr>
          </a:p>
          <a:p>
            <a:r>
              <a:rPr lang="en-US" sz="1400">
                <a:latin typeface="Arial"/>
                <a:ea typeface="+mn-lt"/>
                <a:cs typeface="+mn-lt"/>
              </a:rPr>
              <a:t>  .then(response =&gt; </a:t>
            </a:r>
            <a:r>
              <a:rPr lang="en-US" sz="1400" err="1">
                <a:latin typeface="Arial"/>
                <a:ea typeface="+mn-lt"/>
                <a:cs typeface="+mn-lt"/>
              </a:rPr>
              <a:t>response.json</a:t>
            </a:r>
            <a:r>
              <a:rPr lang="en-US" sz="1400">
                <a:latin typeface="Arial"/>
                <a:ea typeface="+mn-lt"/>
                <a:cs typeface="+mn-lt"/>
              </a:rPr>
              <a:t>())</a:t>
            </a:r>
            <a:endParaRPr lang="es-ES" sz="1400">
              <a:latin typeface="Arial"/>
              <a:cs typeface="Arial"/>
            </a:endParaRPr>
          </a:p>
          <a:p>
            <a:r>
              <a:rPr lang="en-US" sz="1400">
                <a:latin typeface="Arial"/>
                <a:ea typeface="+mn-lt"/>
                <a:cs typeface="+mn-lt"/>
              </a:rPr>
              <a:t>  .then(photos =&gt; {</a:t>
            </a:r>
            <a:endParaRPr lang="en-US" sz="1400">
              <a:latin typeface="Arial"/>
              <a:cs typeface="Arial"/>
            </a:endParaRPr>
          </a:p>
          <a:p>
            <a:r>
              <a:rPr lang="en-US" sz="1400">
                <a:latin typeface="Arial"/>
                <a:ea typeface="+mn-lt"/>
                <a:cs typeface="+mn-lt"/>
              </a:rPr>
              <a:t>    const </a:t>
            </a:r>
            <a:r>
              <a:rPr lang="en-US" sz="1400" err="1">
                <a:latin typeface="Arial"/>
                <a:ea typeface="+mn-lt"/>
                <a:cs typeface="+mn-lt"/>
              </a:rPr>
              <a:t>appDiv</a:t>
            </a:r>
            <a:r>
              <a:rPr lang="en-US" sz="1400">
                <a:latin typeface="Arial"/>
                <a:ea typeface="+mn-lt"/>
                <a:cs typeface="+mn-lt"/>
              </a:rPr>
              <a:t> = </a:t>
            </a:r>
            <a:r>
              <a:rPr lang="en-US" sz="1400" err="1">
                <a:latin typeface="Arial"/>
                <a:ea typeface="+mn-lt"/>
                <a:cs typeface="+mn-lt"/>
              </a:rPr>
              <a:t>document.getElementById</a:t>
            </a:r>
            <a:r>
              <a:rPr lang="en-US" sz="1400">
                <a:latin typeface="Arial"/>
                <a:ea typeface="+mn-lt"/>
                <a:cs typeface="+mn-lt"/>
              </a:rPr>
              <a:t>('app');</a:t>
            </a:r>
            <a:endParaRPr lang="en-US" sz="1400">
              <a:latin typeface="Arial"/>
              <a:cs typeface="Arial"/>
            </a:endParaRPr>
          </a:p>
          <a:p>
            <a:r>
              <a:rPr lang="en-US" sz="1400">
                <a:latin typeface="Arial"/>
                <a:ea typeface="+mn-lt"/>
                <a:cs typeface="+mn-lt"/>
              </a:rPr>
              <a:t>    const </a:t>
            </a:r>
            <a:r>
              <a:rPr lang="en-US" sz="1400" err="1">
                <a:latin typeface="Arial"/>
                <a:ea typeface="+mn-lt"/>
                <a:cs typeface="+mn-lt"/>
              </a:rPr>
              <a:t>photoList</a:t>
            </a:r>
            <a:r>
              <a:rPr lang="en-US" sz="1400">
                <a:latin typeface="Arial"/>
                <a:ea typeface="+mn-lt"/>
                <a:cs typeface="+mn-lt"/>
              </a:rPr>
              <a:t> = </a:t>
            </a:r>
            <a:r>
              <a:rPr lang="en-US" sz="1400" err="1">
                <a:latin typeface="Arial"/>
                <a:ea typeface="+mn-lt"/>
                <a:cs typeface="+mn-lt"/>
              </a:rPr>
              <a:t>document.createElement</a:t>
            </a:r>
            <a:r>
              <a:rPr lang="en-US" sz="1400">
                <a:latin typeface="Arial"/>
                <a:ea typeface="+mn-lt"/>
                <a:cs typeface="+mn-lt"/>
              </a:rPr>
              <a:t>('</a:t>
            </a:r>
            <a:r>
              <a:rPr lang="en-US" sz="1400" err="1">
                <a:latin typeface="Arial"/>
                <a:ea typeface="+mn-lt"/>
                <a:cs typeface="+mn-lt"/>
              </a:rPr>
              <a:t>ul</a:t>
            </a:r>
            <a:r>
              <a:rPr lang="en-US" sz="1400">
                <a:latin typeface="Arial"/>
                <a:ea typeface="+mn-lt"/>
                <a:cs typeface="+mn-lt"/>
              </a:rPr>
              <a:t>');</a:t>
            </a:r>
            <a:endParaRPr lang="en-US" sz="1400">
              <a:latin typeface="Arial"/>
              <a:cs typeface="Arial"/>
            </a:endParaRPr>
          </a:p>
          <a:p>
            <a:endParaRPr lang="en-US" sz="1400">
              <a:latin typeface="Arial"/>
              <a:ea typeface="+mn-lt"/>
              <a:cs typeface="+mn-lt"/>
            </a:endParaRPr>
          </a:p>
          <a:p>
            <a:r>
              <a:rPr lang="en-US" sz="1400">
                <a:latin typeface="Arial"/>
                <a:ea typeface="+mn-lt"/>
                <a:cs typeface="+mn-lt"/>
              </a:rPr>
              <a:t>    </a:t>
            </a:r>
            <a:r>
              <a:rPr lang="en-US" sz="1400" err="1">
                <a:latin typeface="Arial"/>
                <a:ea typeface="+mn-lt"/>
                <a:cs typeface="+mn-lt"/>
              </a:rPr>
              <a:t>photos.forEach</a:t>
            </a:r>
            <a:r>
              <a:rPr lang="en-US" sz="1400">
                <a:latin typeface="Arial"/>
                <a:ea typeface="+mn-lt"/>
                <a:cs typeface="+mn-lt"/>
              </a:rPr>
              <a:t>(photo =&gt; {</a:t>
            </a:r>
            <a:endParaRPr lang="en-US" sz="1400">
              <a:latin typeface="Arial"/>
              <a:cs typeface="Arial"/>
            </a:endParaRPr>
          </a:p>
          <a:p>
            <a:r>
              <a:rPr lang="en-US" sz="1400">
                <a:latin typeface="Arial"/>
                <a:ea typeface="+mn-lt"/>
                <a:cs typeface="+mn-lt"/>
              </a:rPr>
              <a:t>      const </a:t>
            </a:r>
            <a:r>
              <a:rPr lang="en-US" sz="1400" err="1">
                <a:latin typeface="Arial"/>
                <a:ea typeface="+mn-lt"/>
                <a:cs typeface="+mn-lt"/>
              </a:rPr>
              <a:t>photoItem</a:t>
            </a:r>
            <a:r>
              <a:rPr lang="en-US" sz="1400">
                <a:latin typeface="Arial"/>
                <a:ea typeface="+mn-lt"/>
                <a:cs typeface="+mn-lt"/>
              </a:rPr>
              <a:t> = </a:t>
            </a:r>
            <a:r>
              <a:rPr lang="en-US" sz="1400" err="1">
                <a:latin typeface="Arial"/>
                <a:ea typeface="+mn-lt"/>
                <a:cs typeface="+mn-lt"/>
              </a:rPr>
              <a:t>document.createElement</a:t>
            </a:r>
            <a:r>
              <a:rPr lang="en-US" sz="1400">
                <a:latin typeface="Arial"/>
                <a:ea typeface="+mn-lt"/>
                <a:cs typeface="+mn-lt"/>
              </a:rPr>
              <a:t>('li');</a:t>
            </a:r>
            <a:endParaRPr lang="en-US" sz="1400">
              <a:latin typeface="Arial"/>
              <a:cs typeface="Arial"/>
            </a:endParaRPr>
          </a:p>
          <a:p>
            <a:r>
              <a:rPr lang="en-US" sz="1400">
                <a:latin typeface="Arial"/>
                <a:ea typeface="+mn-lt"/>
                <a:cs typeface="+mn-lt"/>
              </a:rPr>
              <a:t>      const </a:t>
            </a:r>
            <a:r>
              <a:rPr lang="en-US" sz="1400" err="1">
                <a:latin typeface="Arial"/>
                <a:ea typeface="+mn-lt"/>
                <a:cs typeface="+mn-lt"/>
              </a:rPr>
              <a:t>photoImg</a:t>
            </a:r>
            <a:r>
              <a:rPr lang="en-US" sz="1400">
                <a:latin typeface="Arial"/>
                <a:ea typeface="+mn-lt"/>
                <a:cs typeface="+mn-lt"/>
              </a:rPr>
              <a:t> = </a:t>
            </a:r>
            <a:r>
              <a:rPr lang="en-US" sz="1400" err="1">
                <a:latin typeface="Arial"/>
                <a:ea typeface="+mn-lt"/>
                <a:cs typeface="+mn-lt"/>
              </a:rPr>
              <a:t>document.createElement</a:t>
            </a:r>
            <a:r>
              <a:rPr lang="en-US" sz="1400">
                <a:latin typeface="Arial"/>
                <a:ea typeface="+mn-lt"/>
                <a:cs typeface="+mn-lt"/>
              </a:rPr>
              <a:t>('</a:t>
            </a:r>
            <a:r>
              <a:rPr lang="en-US" sz="1400" err="1">
                <a:latin typeface="Arial"/>
                <a:ea typeface="+mn-lt"/>
                <a:cs typeface="+mn-lt"/>
              </a:rPr>
              <a:t>img</a:t>
            </a:r>
            <a:r>
              <a:rPr lang="en-US" sz="1400">
                <a:latin typeface="Arial"/>
                <a:ea typeface="+mn-lt"/>
                <a:cs typeface="+mn-lt"/>
              </a:rPr>
              <a:t>');</a:t>
            </a:r>
            <a:endParaRPr lang="en-US" sz="1400">
              <a:latin typeface="Arial"/>
              <a:cs typeface="Arial"/>
            </a:endParaRPr>
          </a:p>
          <a:p>
            <a:r>
              <a:rPr lang="en-US" sz="1400">
                <a:latin typeface="Arial"/>
                <a:ea typeface="+mn-lt"/>
                <a:cs typeface="+mn-lt"/>
              </a:rPr>
              <a:t>      </a:t>
            </a:r>
            <a:r>
              <a:rPr lang="en-US" sz="1400" err="1">
                <a:latin typeface="Arial"/>
                <a:ea typeface="+mn-lt"/>
                <a:cs typeface="+mn-lt"/>
              </a:rPr>
              <a:t>photoImg.src</a:t>
            </a:r>
            <a:r>
              <a:rPr lang="en-US" sz="1400">
                <a:latin typeface="Arial"/>
                <a:ea typeface="+mn-lt"/>
                <a:cs typeface="+mn-lt"/>
              </a:rPr>
              <a:t> = </a:t>
            </a:r>
            <a:r>
              <a:rPr lang="en-US" sz="1400" err="1">
                <a:latin typeface="Arial"/>
                <a:ea typeface="+mn-lt"/>
                <a:cs typeface="+mn-lt"/>
              </a:rPr>
              <a:t>photo.thumbnailUrl</a:t>
            </a:r>
            <a:r>
              <a:rPr lang="en-US" sz="1400">
                <a:latin typeface="Arial"/>
                <a:ea typeface="+mn-lt"/>
                <a:cs typeface="+mn-lt"/>
              </a:rPr>
              <a:t>;</a:t>
            </a:r>
            <a:endParaRPr lang="en-US" sz="1400">
              <a:latin typeface="Arial"/>
              <a:cs typeface="Arial"/>
            </a:endParaRPr>
          </a:p>
          <a:p>
            <a:r>
              <a:rPr lang="en-US" sz="1400">
                <a:latin typeface="Arial"/>
                <a:ea typeface="+mn-lt"/>
                <a:cs typeface="+mn-lt"/>
              </a:rPr>
              <a:t>      </a:t>
            </a:r>
            <a:r>
              <a:rPr lang="en-US" sz="1400" err="1">
                <a:latin typeface="Arial"/>
                <a:ea typeface="+mn-lt"/>
                <a:cs typeface="+mn-lt"/>
              </a:rPr>
              <a:t>photoImg.alt</a:t>
            </a:r>
            <a:r>
              <a:rPr lang="en-US" sz="1400">
                <a:latin typeface="Arial"/>
                <a:ea typeface="+mn-lt"/>
                <a:cs typeface="+mn-lt"/>
              </a:rPr>
              <a:t> = </a:t>
            </a:r>
            <a:r>
              <a:rPr lang="en-US" sz="1400" err="1">
                <a:latin typeface="Arial"/>
                <a:ea typeface="+mn-lt"/>
                <a:cs typeface="+mn-lt"/>
              </a:rPr>
              <a:t>photo.title</a:t>
            </a:r>
            <a:r>
              <a:rPr lang="en-US" sz="1400">
                <a:latin typeface="Arial"/>
                <a:ea typeface="+mn-lt"/>
                <a:cs typeface="+mn-lt"/>
              </a:rPr>
              <a:t>;</a:t>
            </a:r>
            <a:endParaRPr lang="en-US" sz="1400">
              <a:latin typeface="Arial"/>
              <a:cs typeface="Arial"/>
            </a:endParaRPr>
          </a:p>
          <a:p>
            <a:r>
              <a:rPr lang="en-US" sz="1400">
                <a:latin typeface="Arial"/>
                <a:ea typeface="+mn-lt"/>
                <a:cs typeface="+mn-lt"/>
              </a:rPr>
              <a:t>      </a:t>
            </a:r>
            <a:r>
              <a:rPr lang="en-US" sz="1400" err="1">
                <a:latin typeface="Arial"/>
                <a:ea typeface="+mn-lt"/>
                <a:cs typeface="+mn-lt"/>
              </a:rPr>
              <a:t>photoItem.appendChild</a:t>
            </a:r>
            <a:r>
              <a:rPr lang="en-US" sz="1400">
                <a:latin typeface="Arial"/>
                <a:ea typeface="+mn-lt"/>
                <a:cs typeface="+mn-lt"/>
              </a:rPr>
              <a:t>(</a:t>
            </a:r>
            <a:r>
              <a:rPr lang="en-US" sz="1400" err="1">
                <a:latin typeface="Arial"/>
                <a:ea typeface="+mn-lt"/>
                <a:cs typeface="+mn-lt"/>
              </a:rPr>
              <a:t>photoImg</a:t>
            </a:r>
            <a:r>
              <a:rPr lang="en-US" sz="1400">
                <a:latin typeface="Arial"/>
                <a:ea typeface="+mn-lt"/>
                <a:cs typeface="+mn-lt"/>
              </a:rPr>
              <a:t>);</a:t>
            </a:r>
            <a:endParaRPr lang="en-US" sz="1400">
              <a:latin typeface="Arial"/>
              <a:cs typeface="Arial"/>
            </a:endParaRPr>
          </a:p>
          <a:p>
            <a:r>
              <a:rPr lang="en-US" sz="1400">
                <a:latin typeface="Arial"/>
                <a:ea typeface="+mn-lt"/>
                <a:cs typeface="+mn-lt"/>
              </a:rPr>
              <a:t>      </a:t>
            </a:r>
            <a:r>
              <a:rPr lang="en-US" sz="1400" err="1">
                <a:latin typeface="Arial"/>
                <a:ea typeface="+mn-lt"/>
                <a:cs typeface="+mn-lt"/>
              </a:rPr>
              <a:t>photoList.appendChild</a:t>
            </a:r>
            <a:r>
              <a:rPr lang="en-US" sz="1400">
                <a:latin typeface="Arial"/>
                <a:ea typeface="+mn-lt"/>
                <a:cs typeface="+mn-lt"/>
              </a:rPr>
              <a:t>(</a:t>
            </a:r>
            <a:r>
              <a:rPr lang="en-US" sz="1400" err="1">
                <a:latin typeface="Arial"/>
                <a:ea typeface="+mn-lt"/>
                <a:cs typeface="+mn-lt"/>
              </a:rPr>
              <a:t>photoItem</a:t>
            </a:r>
            <a:r>
              <a:rPr lang="en-US" sz="1400">
                <a:latin typeface="Arial"/>
                <a:ea typeface="+mn-lt"/>
                <a:cs typeface="+mn-lt"/>
              </a:rPr>
              <a:t>);</a:t>
            </a:r>
            <a:endParaRPr lang="en-US" sz="1400">
              <a:latin typeface="Arial"/>
              <a:cs typeface="Arial"/>
            </a:endParaRPr>
          </a:p>
          <a:p>
            <a:r>
              <a:rPr lang="en-US" sz="1400">
                <a:latin typeface="Arial"/>
                <a:ea typeface="+mn-lt"/>
                <a:cs typeface="+mn-lt"/>
              </a:rPr>
              <a:t>    });</a:t>
            </a:r>
            <a:endParaRPr lang="en-US" sz="1400">
              <a:latin typeface="Arial"/>
              <a:cs typeface="Arial"/>
            </a:endParaRPr>
          </a:p>
          <a:p>
            <a:endParaRPr lang="en-US" sz="1400">
              <a:latin typeface="Arial"/>
              <a:ea typeface="+mn-lt"/>
              <a:cs typeface="+mn-lt"/>
            </a:endParaRPr>
          </a:p>
          <a:p>
            <a:r>
              <a:rPr lang="en-US" sz="1400">
                <a:latin typeface="Arial"/>
                <a:ea typeface="+mn-lt"/>
                <a:cs typeface="+mn-lt"/>
              </a:rPr>
              <a:t>    </a:t>
            </a:r>
            <a:r>
              <a:rPr lang="en-US" sz="1400" err="1">
                <a:latin typeface="Arial"/>
                <a:ea typeface="+mn-lt"/>
                <a:cs typeface="+mn-lt"/>
              </a:rPr>
              <a:t>appDiv.appendChild</a:t>
            </a:r>
            <a:r>
              <a:rPr lang="en-US" sz="1400">
                <a:latin typeface="Arial"/>
                <a:ea typeface="+mn-lt"/>
                <a:cs typeface="+mn-lt"/>
              </a:rPr>
              <a:t>(</a:t>
            </a:r>
            <a:r>
              <a:rPr lang="en-US" sz="1400" err="1">
                <a:latin typeface="Arial"/>
                <a:ea typeface="+mn-lt"/>
                <a:cs typeface="+mn-lt"/>
              </a:rPr>
              <a:t>photoList</a:t>
            </a:r>
            <a:r>
              <a:rPr lang="en-US" sz="1400">
                <a:latin typeface="Arial"/>
                <a:ea typeface="+mn-lt"/>
                <a:cs typeface="+mn-lt"/>
              </a:rPr>
              <a:t>);</a:t>
            </a:r>
            <a:endParaRPr lang="en-US" sz="1400">
              <a:latin typeface="Arial"/>
              <a:cs typeface="Arial"/>
            </a:endParaRPr>
          </a:p>
          <a:p>
            <a:r>
              <a:rPr lang="en-US" sz="1400">
                <a:latin typeface="Arial"/>
                <a:ea typeface="+mn-lt"/>
                <a:cs typeface="+mn-lt"/>
              </a:rPr>
              <a:t>  })</a:t>
            </a:r>
            <a:endParaRPr lang="en-US" sz="1400">
              <a:latin typeface="Arial"/>
              <a:cs typeface="Arial"/>
            </a:endParaRPr>
          </a:p>
          <a:p>
            <a:r>
              <a:rPr lang="en-US" sz="1400">
                <a:latin typeface="Arial"/>
                <a:ea typeface="+mn-lt"/>
                <a:cs typeface="+mn-lt"/>
              </a:rPr>
              <a:t>  .catch(error =&gt; </a:t>
            </a:r>
            <a:r>
              <a:rPr lang="en-US" sz="1400" err="1">
                <a:latin typeface="Arial"/>
                <a:ea typeface="+mn-lt"/>
                <a:cs typeface="+mn-lt"/>
              </a:rPr>
              <a:t>console.error</a:t>
            </a:r>
            <a:r>
              <a:rPr lang="en-US" sz="1400">
                <a:latin typeface="Arial"/>
                <a:ea typeface="+mn-lt"/>
                <a:cs typeface="+mn-lt"/>
              </a:rPr>
              <a:t>(error));</a:t>
            </a:r>
            <a:r>
              <a:rPr lang="en-US" sz="1400">
                <a:latin typeface="Arial"/>
                <a:cs typeface="Arial"/>
              </a:rPr>
              <a:t> </a:t>
            </a:r>
          </a:p>
        </p:txBody>
      </p:sp>
    </p:spTree>
    <p:extLst>
      <p:ext uri="{BB962C8B-B14F-4D97-AF65-F5344CB8AC3E}">
        <p14:creationId xmlns:p14="http://schemas.microsoft.com/office/powerpoint/2010/main" val="279832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6D32870-B8E3-F00D-4ED0-6D4222020F51}"/>
              </a:ext>
            </a:extLst>
          </p:cNvPr>
          <p:cNvSpPr/>
          <p:nvPr/>
        </p:nvSpPr>
        <p:spPr>
          <a:xfrm>
            <a:off x="5120640" y="267286"/>
            <a:ext cx="112542" cy="6316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42370FA4-6EDC-3B3B-0428-5B66C0257E01}"/>
              </a:ext>
            </a:extLst>
          </p:cNvPr>
          <p:cNvSpPr txBox="1"/>
          <p:nvPr/>
        </p:nvSpPr>
        <p:spPr>
          <a:xfrm>
            <a:off x="337625" y="636400"/>
            <a:ext cx="6344529" cy="523220"/>
          </a:xfrm>
          <a:prstGeom prst="rect">
            <a:avLst/>
          </a:prstGeom>
          <a:noFill/>
        </p:spPr>
        <p:txBody>
          <a:bodyPr wrap="square" lIns="91440" tIns="45720" rIns="91440" bIns="45720" rtlCol="0" anchor="t">
            <a:spAutoFit/>
          </a:bodyPr>
          <a:lstStyle/>
          <a:p>
            <a:pPr algn="ctr"/>
            <a:r>
              <a:rPr lang="es-CO" sz="2800" b="1">
                <a:solidFill>
                  <a:srgbClr val="002060"/>
                </a:solidFill>
                <a:latin typeface="+mj-lt"/>
                <a:cs typeface="Aharoni"/>
              </a:rPr>
              <a:t>Resultados</a:t>
            </a:r>
            <a:endParaRPr lang="es-CO" sz="2800" b="1">
              <a:solidFill>
                <a:srgbClr val="002060"/>
              </a:solidFill>
              <a:latin typeface="+mj-lt"/>
              <a:cs typeface="Aharoni" panose="02010803020104030203" pitchFamily="2" charset="-79"/>
            </a:endParaRPr>
          </a:p>
        </p:txBody>
      </p:sp>
      <p:sp>
        <p:nvSpPr>
          <p:cNvPr id="6" name="Rectángulo: esquinas redondeadas 5">
            <a:extLst>
              <a:ext uri="{FF2B5EF4-FFF2-40B4-BE49-F238E27FC236}">
                <a16:creationId xmlns:a16="http://schemas.microsoft.com/office/drawing/2014/main" id="{01833B6F-852F-9D89-1898-3E768F905AA4}"/>
              </a:ext>
            </a:extLst>
          </p:cNvPr>
          <p:cNvSpPr/>
          <p:nvPr/>
        </p:nvSpPr>
        <p:spPr>
          <a:xfrm>
            <a:off x="248137" y="1716954"/>
            <a:ext cx="5240246" cy="4871699"/>
          </a:xfrm>
          <a:prstGeom prst="round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lIns="91440" tIns="45720" rIns="91440" bIns="45720" rtlCol="0" anchor="ctr"/>
          <a:lstStyle/>
          <a:p>
            <a:pPr marL="285750" indent="-285750">
              <a:buFont typeface="Arial" panose="020B0604020202020204" pitchFamily="34" charset="0"/>
              <a:buChar char="•"/>
            </a:pPr>
            <a:endParaRPr lang="da-DK" sz="1400">
              <a:cs typeface="Arial"/>
            </a:endParaRPr>
          </a:p>
          <a:p>
            <a:pPr lvl="1"/>
            <a:endParaRPr lang="es-CO" sz="1400">
              <a:solidFill>
                <a:schemeClr val="tx1"/>
              </a:solidFill>
              <a:cs typeface="Arial"/>
            </a:endParaRPr>
          </a:p>
        </p:txBody>
      </p:sp>
      <p:sp>
        <p:nvSpPr>
          <p:cNvPr id="8" name="Rectángulo: esquinas redondeadas 7">
            <a:extLst>
              <a:ext uri="{FF2B5EF4-FFF2-40B4-BE49-F238E27FC236}">
                <a16:creationId xmlns:a16="http://schemas.microsoft.com/office/drawing/2014/main" id="{E866EF0F-A1F1-6931-1040-5018E2DE751B}"/>
              </a:ext>
            </a:extLst>
          </p:cNvPr>
          <p:cNvSpPr/>
          <p:nvPr/>
        </p:nvSpPr>
        <p:spPr>
          <a:xfrm>
            <a:off x="5949177" y="1719289"/>
            <a:ext cx="5853619" cy="4366416"/>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91440" tIns="45720" rIns="91440" bIns="45720" rtlCol="0" anchor="ctr"/>
          <a:lstStyle/>
          <a:p>
            <a:pPr marL="285750" indent="-285750" algn="just">
              <a:buFont typeface="Arial" panose="020B0604020202020204" pitchFamily="34" charset="0"/>
              <a:buChar char="•"/>
            </a:pPr>
            <a:endParaRPr lang="es-CO" sz="1400">
              <a:solidFill>
                <a:srgbClr val="4F81BD"/>
              </a:solidFill>
              <a:cs typeface="Arial"/>
            </a:endParaRPr>
          </a:p>
          <a:p>
            <a:endParaRPr lang="es-CO" sz="1400"/>
          </a:p>
        </p:txBody>
      </p:sp>
      <p:sp>
        <p:nvSpPr>
          <p:cNvPr id="18" name="CuadroTexto 17">
            <a:extLst>
              <a:ext uri="{FF2B5EF4-FFF2-40B4-BE49-F238E27FC236}">
                <a16:creationId xmlns:a16="http://schemas.microsoft.com/office/drawing/2014/main" id="{E48C2CA0-087F-ECE8-32AA-15374A5E3203}"/>
              </a:ext>
            </a:extLst>
          </p:cNvPr>
          <p:cNvSpPr txBox="1"/>
          <p:nvPr/>
        </p:nvSpPr>
        <p:spPr>
          <a:xfrm>
            <a:off x="840059" y="2199412"/>
            <a:ext cx="4489033" cy="39857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err="1">
                <a:ea typeface="+mn-lt"/>
                <a:cs typeface="+mn-lt"/>
              </a:rPr>
              <a:t>http.request_rate</a:t>
            </a:r>
            <a:r>
              <a:rPr lang="en-US" sz="1100">
                <a:ea typeface="+mn-lt"/>
                <a:cs typeface="+mn-lt"/>
              </a:rPr>
              <a:t>: .......................................... 335/sec</a:t>
            </a:r>
            <a:endParaRPr lang="es-ES" sz="1100">
              <a:cs typeface="Arial"/>
            </a:endParaRPr>
          </a:p>
          <a:p>
            <a:r>
              <a:rPr lang="en-US" sz="1100" err="1">
                <a:ea typeface="+mn-lt"/>
                <a:cs typeface="+mn-lt"/>
              </a:rPr>
              <a:t>http.response_rate</a:t>
            </a:r>
            <a:r>
              <a:rPr lang="en-US" sz="1100">
                <a:ea typeface="+mn-lt"/>
                <a:cs typeface="+mn-lt"/>
              </a:rPr>
              <a:t>: ......................................... 260/sec</a:t>
            </a:r>
            <a:endParaRPr lang="es-ES" sz="1100">
              <a:cs typeface="Arial"/>
            </a:endParaRPr>
          </a:p>
          <a:p>
            <a:r>
              <a:rPr lang="en-US" sz="1100" err="1">
                <a:ea typeface="+mn-lt"/>
                <a:cs typeface="+mn-lt"/>
              </a:rPr>
              <a:t>vusers.created_by_name.Test</a:t>
            </a:r>
            <a:r>
              <a:rPr lang="en-US" sz="1100">
                <a:ea typeface="+mn-lt"/>
                <a:cs typeface="+mn-lt"/>
              </a:rPr>
              <a:t>: ................................ 7500</a:t>
            </a:r>
            <a:endParaRPr lang="es-ES" sz="1100">
              <a:cs typeface="Arial"/>
            </a:endParaRPr>
          </a:p>
          <a:p>
            <a:r>
              <a:rPr lang="en-US" sz="1100" err="1">
                <a:ea typeface="+mn-lt"/>
                <a:cs typeface="+mn-lt"/>
              </a:rPr>
              <a:t>vusers.created.total</a:t>
            </a:r>
            <a:r>
              <a:rPr lang="en-US" sz="1100">
                <a:ea typeface="+mn-lt"/>
                <a:cs typeface="+mn-lt"/>
              </a:rPr>
              <a:t>: ....................................... 7500</a:t>
            </a:r>
            <a:endParaRPr lang="es-ES" sz="1100">
              <a:cs typeface="Arial"/>
            </a:endParaRPr>
          </a:p>
          <a:p>
            <a:r>
              <a:rPr lang="en-US" sz="1100" err="1">
                <a:ea typeface="+mn-lt"/>
                <a:cs typeface="+mn-lt"/>
              </a:rPr>
              <a:t>vusers.completed</a:t>
            </a:r>
            <a:r>
              <a:rPr lang="en-US" sz="1100">
                <a:ea typeface="+mn-lt"/>
                <a:cs typeface="+mn-lt"/>
              </a:rPr>
              <a:t>: ........................................... 6175</a:t>
            </a:r>
            <a:endParaRPr lang="es-ES" sz="1100">
              <a:cs typeface="Arial"/>
            </a:endParaRPr>
          </a:p>
          <a:p>
            <a:r>
              <a:rPr lang="en-US" sz="1100" err="1">
                <a:ea typeface="+mn-lt"/>
                <a:cs typeface="+mn-lt"/>
              </a:rPr>
              <a:t>vusers.failed</a:t>
            </a:r>
            <a:r>
              <a:rPr lang="en-US" sz="1100">
                <a:ea typeface="+mn-lt"/>
                <a:cs typeface="+mn-lt"/>
              </a:rPr>
              <a:t>: .............................................. 1325</a:t>
            </a:r>
            <a:endParaRPr lang="es-ES" sz="1100">
              <a:cs typeface="Arial"/>
            </a:endParaRPr>
          </a:p>
          <a:p>
            <a:r>
              <a:rPr lang="en-US" sz="1100" err="1">
                <a:ea typeface="+mn-lt"/>
                <a:cs typeface="+mn-lt"/>
              </a:rPr>
              <a:t>http.requests</a:t>
            </a:r>
            <a:r>
              <a:rPr lang="en-US" sz="1100">
                <a:ea typeface="+mn-lt"/>
                <a:cs typeface="+mn-lt"/>
              </a:rPr>
              <a:t>: .............................................. 7500</a:t>
            </a:r>
            <a:endParaRPr lang="es-ES" sz="1100">
              <a:cs typeface="Arial"/>
            </a:endParaRPr>
          </a:p>
          <a:p>
            <a:r>
              <a:rPr lang="en-US" sz="1100">
                <a:ea typeface="+mn-lt"/>
                <a:cs typeface="+mn-lt"/>
              </a:rPr>
              <a:t>http.codes.200: ............................................. 6175</a:t>
            </a:r>
            <a:endParaRPr lang="es-ES" sz="1100">
              <a:cs typeface="Arial"/>
            </a:endParaRPr>
          </a:p>
          <a:p>
            <a:r>
              <a:rPr lang="en-US" sz="1100" err="1">
                <a:ea typeface="+mn-lt"/>
                <a:cs typeface="+mn-lt"/>
              </a:rPr>
              <a:t>http.responses</a:t>
            </a:r>
            <a:r>
              <a:rPr lang="en-US" sz="1100">
                <a:ea typeface="+mn-lt"/>
                <a:cs typeface="+mn-lt"/>
              </a:rPr>
              <a:t>: ............................................. 6175</a:t>
            </a:r>
            <a:endParaRPr lang="es-ES" sz="1100">
              <a:cs typeface="Arial"/>
            </a:endParaRPr>
          </a:p>
          <a:p>
            <a:r>
              <a:rPr lang="en-US" sz="1100" err="1">
                <a:ea typeface="+mn-lt"/>
                <a:cs typeface="+mn-lt"/>
              </a:rPr>
              <a:t>errors.ECONNRESET</a:t>
            </a:r>
            <a:r>
              <a:rPr lang="en-US" sz="1100">
                <a:ea typeface="+mn-lt"/>
                <a:cs typeface="+mn-lt"/>
              </a:rPr>
              <a:t>: .......................................... 1233</a:t>
            </a:r>
            <a:endParaRPr lang="es-ES" sz="1100">
              <a:cs typeface="Arial"/>
            </a:endParaRPr>
          </a:p>
          <a:p>
            <a:r>
              <a:rPr lang="en-US" sz="1100" err="1">
                <a:ea typeface="+mn-lt"/>
                <a:cs typeface="+mn-lt"/>
              </a:rPr>
              <a:t>errors.ETIMEDOUT</a:t>
            </a:r>
            <a:r>
              <a:rPr lang="en-US" sz="1100">
                <a:ea typeface="+mn-lt"/>
                <a:cs typeface="+mn-lt"/>
              </a:rPr>
              <a:t>: ........................................... 92</a:t>
            </a:r>
            <a:endParaRPr lang="es-ES" sz="1100">
              <a:cs typeface="Arial"/>
            </a:endParaRPr>
          </a:p>
          <a:p>
            <a:r>
              <a:rPr lang="en-US" sz="1100" err="1">
                <a:ea typeface="+mn-lt"/>
                <a:cs typeface="+mn-lt"/>
              </a:rPr>
              <a:t>vusers.session_length</a:t>
            </a:r>
            <a:r>
              <a:rPr lang="en-US" sz="1100">
                <a:ea typeface="+mn-lt"/>
                <a:cs typeface="+mn-lt"/>
              </a:rPr>
              <a:t>:</a:t>
            </a:r>
            <a:endParaRPr lang="es-ES" sz="1100">
              <a:cs typeface="Arial"/>
            </a:endParaRPr>
          </a:p>
          <a:p>
            <a:r>
              <a:rPr lang="en-US" sz="1100">
                <a:ea typeface="+mn-lt"/>
                <a:cs typeface="+mn-lt"/>
              </a:rPr>
              <a:t>  min: ...................................................... 41.1</a:t>
            </a:r>
            <a:endParaRPr lang="es-ES" sz="1100">
              <a:cs typeface="Arial"/>
            </a:endParaRPr>
          </a:p>
          <a:p>
            <a:r>
              <a:rPr lang="en-US" sz="1100">
                <a:ea typeface="+mn-lt"/>
                <a:cs typeface="+mn-lt"/>
              </a:rPr>
              <a:t>  max: ...................................................... 9919.5</a:t>
            </a:r>
            <a:endParaRPr lang="es-ES" sz="1100">
              <a:cs typeface="Arial"/>
            </a:endParaRPr>
          </a:p>
          <a:p>
            <a:r>
              <a:rPr lang="en-US" sz="1100">
                <a:ea typeface="+mn-lt"/>
                <a:cs typeface="+mn-lt"/>
              </a:rPr>
              <a:t>  median: ................................................... 2018.7</a:t>
            </a:r>
            <a:endParaRPr lang="es-ES" sz="1100">
              <a:cs typeface="Arial"/>
            </a:endParaRPr>
          </a:p>
          <a:p>
            <a:r>
              <a:rPr lang="en-US" sz="1100">
                <a:ea typeface="+mn-lt"/>
                <a:cs typeface="+mn-lt"/>
              </a:rPr>
              <a:t>  p95: ...................................................... 7117</a:t>
            </a:r>
            <a:endParaRPr lang="es-ES" sz="1100">
              <a:cs typeface="Arial"/>
            </a:endParaRPr>
          </a:p>
          <a:p>
            <a:r>
              <a:rPr lang="en-US" sz="1100">
                <a:ea typeface="+mn-lt"/>
                <a:cs typeface="+mn-lt"/>
              </a:rPr>
              <a:t>  p99: ...................................................... 8024.5</a:t>
            </a:r>
            <a:endParaRPr lang="es-ES" sz="1100">
              <a:cs typeface="Arial"/>
            </a:endParaRPr>
          </a:p>
          <a:p>
            <a:r>
              <a:rPr lang="en-US" sz="1100" err="1">
                <a:ea typeface="+mn-lt"/>
                <a:cs typeface="+mn-lt"/>
              </a:rPr>
              <a:t>http.response_time</a:t>
            </a:r>
            <a:r>
              <a:rPr lang="en-US" sz="1100">
                <a:ea typeface="+mn-lt"/>
                <a:cs typeface="+mn-lt"/>
              </a:rPr>
              <a:t>:</a:t>
            </a:r>
            <a:endParaRPr lang="es-ES" sz="1100">
              <a:cs typeface="Arial"/>
            </a:endParaRPr>
          </a:p>
          <a:p>
            <a:r>
              <a:rPr lang="en-US" sz="1100">
                <a:ea typeface="+mn-lt"/>
                <a:cs typeface="+mn-lt"/>
              </a:rPr>
              <a:t>  min: ...................................................... 33.1</a:t>
            </a:r>
            <a:endParaRPr lang="es-ES" sz="1100">
              <a:cs typeface="Arial"/>
            </a:endParaRPr>
          </a:p>
          <a:p>
            <a:r>
              <a:rPr lang="en-US" sz="1100">
                <a:ea typeface="+mn-lt"/>
                <a:cs typeface="+mn-lt"/>
              </a:rPr>
              <a:t>  max: ...................................................... 9919</a:t>
            </a:r>
            <a:endParaRPr lang="es-ES" sz="1100">
              <a:cs typeface="Arial"/>
            </a:endParaRPr>
          </a:p>
          <a:p>
            <a:r>
              <a:rPr lang="en-US" sz="1100">
                <a:ea typeface="+mn-lt"/>
                <a:cs typeface="+mn-lt"/>
              </a:rPr>
              <a:t>  median: ................................................... 2018.7</a:t>
            </a:r>
            <a:endParaRPr lang="es-ES" sz="1100">
              <a:cs typeface="Arial"/>
            </a:endParaRPr>
          </a:p>
          <a:p>
            <a:r>
              <a:rPr lang="en-US" sz="1100">
                <a:ea typeface="+mn-lt"/>
                <a:cs typeface="+mn-lt"/>
              </a:rPr>
              <a:t>  p95: ...................................................... 7117</a:t>
            </a:r>
            <a:endParaRPr lang="es-ES" sz="1100">
              <a:cs typeface="Arial"/>
            </a:endParaRPr>
          </a:p>
          <a:p>
            <a:r>
              <a:rPr lang="en-US" sz="1100">
                <a:latin typeface="Arial"/>
                <a:cs typeface="Calibri"/>
              </a:rPr>
              <a:t>  p99: ...................................................... 8024.5</a:t>
            </a:r>
            <a:endParaRPr lang="es-ES" sz="1100">
              <a:latin typeface="Arial"/>
              <a:cs typeface="Arial"/>
            </a:endParaRPr>
          </a:p>
        </p:txBody>
      </p:sp>
      <p:sp>
        <p:nvSpPr>
          <p:cNvPr id="21" name="CuadroTexto 20">
            <a:extLst>
              <a:ext uri="{FF2B5EF4-FFF2-40B4-BE49-F238E27FC236}">
                <a16:creationId xmlns:a16="http://schemas.microsoft.com/office/drawing/2014/main" id="{10B23C10-DA35-F74C-3DA3-E2CAC050F3C3}"/>
              </a:ext>
            </a:extLst>
          </p:cNvPr>
          <p:cNvSpPr txBox="1"/>
          <p:nvPr/>
        </p:nvSpPr>
        <p:spPr>
          <a:xfrm>
            <a:off x="6490010" y="2199412"/>
            <a:ext cx="4489033" cy="36471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err="1">
                <a:ea typeface="+mn-lt"/>
                <a:cs typeface="+mn-lt"/>
              </a:rPr>
              <a:t>http.request_rate</a:t>
            </a:r>
            <a:r>
              <a:rPr lang="en-US" sz="1100">
                <a:ea typeface="+mn-lt"/>
                <a:cs typeface="+mn-lt"/>
              </a:rPr>
              <a:t>: .......................................... 511/sec</a:t>
            </a:r>
            <a:endParaRPr lang="es-ES"/>
          </a:p>
          <a:p>
            <a:r>
              <a:rPr lang="en-US" sz="1100" err="1">
                <a:ea typeface="+mn-lt"/>
                <a:cs typeface="+mn-lt"/>
              </a:rPr>
              <a:t>http.response_rate</a:t>
            </a:r>
            <a:r>
              <a:rPr lang="en-US" sz="1100">
                <a:ea typeface="+mn-lt"/>
                <a:cs typeface="+mn-lt"/>
              </a:rPr>
              <a:t>: ......................................... 472/sec</a:t>
            </a:r>
            <a:endParaRPr lang="es-ES"/>
          </a:p>
          <a:p>
            <a:r>
              <a:rPr lang="en-US" sz="1100" err="1">
                <a:ea typeface="+mn-lt"/>
                <a:cs typeface="+mn-lt"/>
              </a:rPr>
              <a:t>vusers.created_by_name.Test</a:t>
            </a:r>
            <a:r>
              <a:rPr lang="en-US" sz="1100">
                <a:ea typeface="+mn-lt"/>
                <a:cs typeface="+mn-lt"/>
              </a:rPr>
              <a:t>: ................................ 7500</a:t>
            </a:r>
            <a:endParaRPr lang="es-ES"/>
          </a:p>
          <a:p>
            <a:r>
              <a:rPr lang="en-US" sz="1100" err="1">
                <a:ea typeface="+mn-lt"/>
                <a:cs typeface="+mn-lt"/>
              </a:rPr>
              <a:t>vusers.created.total</a:t>
            </a:r>
            <a:r>
              <a:rPr lang="en-US" sz="1100">
                <a:ea typeface="+mn-lt"/>
                <a:cs typeface="+mn-lt"/>
              </a:rPr>
              <a:t>: ....................................... 7500</a:t>
            </a:r>
            <a:endParaRPr lang="es-ES"/>
          </a:p>
          <a:p>
            <a:r>
              <a:rPr lang="en-US" sz="1100" err="1">
                <a:ea typeface="+mn-lt"/>
                <a:cs typeface="+mn-lt"/>
              </a:rPr>
              <a:t>vusers.completed</a:t>
            </a:r>
            <a:r>
              <a:rPr lang="en-US" sz="1100">
                <a:ea typeface="+mn-lt"/>
                <a:cs typeface="+mn-lt"/>
              </a:rPr>
              <a:t>: ........................................... 7500</a:t>
            </a:r>
            <a:endParaRPr lang="es-ES"/>
          </a:p>
          <a:p>
            <a:r>
              <a:rPr lang="en-US" sz="1100" err="1">
                <a:ea typeface="+mn-lt"/>
                <a:cs typeface="+mn-lt"/>
              </a:rPr>
              <a:t>http.requests</a:t>
            </a:r>
            <a:r>
              <a:rPr lang="en-US" sz="1100">
                <a:ea typeface="+mn-lt"/>
                <a:cs typeface="+mn-lt"/>
              </a:rPr>
              <a:t>: .............................................. 7500</a:t>
            </a:r>
            <a:endParaRPr lang="es-ES"/>
          </a:p>
          <a:p>
            <a:r>
              <a:rPr lang="en-US" sz="1100">
                <a:ea typeface="+mn-lt"/>
                <a:cs typeface="+mn-lt"/>
              </a:rPr>
              <a:t>http.codes.200: ............................................. 7469</a:t>
            </a:r>
            <a:endParaRPr lang="es-ES"/>
          </a:p>
          <a:p>
            <a:r>
              <a:rPr lang="en-US" sz="1100" err="1">
                <a:ea typeface="+mn-lt"/>
                <a:cs typeface="+mn-lt"/>
              </a:rPr>
              <a:t>http.responses</a:t>
            </a:r>
            <a:r>
              <a:rPr lang="en-US" sz="1100">
                <a:ea typeface="+mn-lt"/>
                <a:cs typeface="+mn-lt"/>
              </a:rPr>
              <a:t>: ............................................. 7500</a:t>
            </a:r>
            <a:endParaRPr lang="es-ES"/>
          </a:p>
          <a:p>
            <a:r>
              <a:rPr lang="en-US" sz="1100">
                <a:ea typeface="+mn-lt"/>
                <a:cs typeface="+mn-lt"/>
              </a:rPr>
              <a:t>http.codes.502: ............................................. 31</a:t>
            </a:r>
            <a:endParaRPr lang="es-ES"/>
          </a:p>
          <a:p>
            <a:r>
              <a:rPr lang="en-US" sz="1100" err="1">
                <a:ea typeface="+mn-lt"/>
                <a:cs typeface="+mn-lt"/>
              </a:rPr>
              <a:t>vusers.session_length</a:t>
            </a:r>
            <a:r>
              <a:rPr lang="en-US" sz="1100">
                <a:ea typeface="+mn-lt"/>
                <a:cs typeface="+mn-lt"/>
              </a:rPr>
              <a:t>:</a:t>
            </a:r>
            <a:endParaRPr lang="es-ES"/>
          </a:p>
          <a:p>
            <a:r>
              <a:rPr lang="en-US" sz="1100">
                <a:ea typeface="+mn-lt"/>
                <a:cs typeface="+mn-lt"/>
              </a:rPr>
              <a:t>  min: ...................................................... 4.5</a:t>
            </a:r>
            <a:endParaRPr lang="es-ES"/>
          </a:p>
          <a:p>
            <a:r>
              <a:rPr lang="en-US" sz="1100">
                <a:ea typeface="+mn-lt"/>
                <a:cs typeface="+mn-lt"/>
              </a:rPr>
              <a:t>  max: ...................................................... 2059.5</a:t>
            </a:r>
            <a:endParaRPr lang="es-ES"/>
          </a:p>
          <a:p>
            <a:r>
              <a:rPr lang="en-US" sz="1100">
                <a:ea typeface="+mn-lt"/>
                <a:cs typeface="+mn-lt"/>
              </a:rPr>
              <a:t>  median: ................................................... 219.2</a:t>
            </a:r>
            <a:endParaRPr lang="es-ES"/>
          </a:p>
          <a:p>
            <a:r>
              <a:rPr lang="en-US" sz="1100">
                <a:ea typeface="+mn-lt"/>
                <a:cs typeface="+mn-lt"/>
              </a:rPr>
              <a:t>  p95: ...................................................... 539.2</a:t>
            </a:r>
            <a:endParaRPr lang="es-ES"/>
          </a:p>
          <a:p>
            <a:r>
              <a:rPr lang="en-US" sz="1100">
                <a:ea typeface="+mn-lt"/>
                <a:cs typeface="+mn-lt"/>
              </a:rPr>
              <a:t>  p99: ...................................................... 837.3</a:t>
            </a:r>
            <a:endParaRPr lang="es-ES"/>
          </a:p>
          <a:p>
            <a:r>
              <a:rPr lang="en-US" sz="1100" err="1">
                <a:ea typeface="+mn-lt"/>
                <a:cs typeface="+mn-lt"/>
              </a:rPr>
              <a:t>http.response_time</a:t>
            </a:r>
            <a:r>
              <a:rPr lang="en-US" sz="1100">
                <a:ea typeface="+mn-lt"/>
                <a:cs typeface="+mn-lt"/>
              </a:rPr>
              <a:t>:</a:t>
            </a:r>
            <a:endParaRPr lang="es-ES"/>
          </a:p>
          <a:p>
            <a:r>
              <a:rPr lang="en-US" sz="1100">
                <a:ea typeface="+mn-lt"/>
                <a:cs typeface="+mn-lt"/>
              </a:rPr>
              <a:t>  min: ...................................................... 3.8</a:t>
            </a:r>
            <a:endParaRPr lang="es-ES"/>
          </a:p>
          <a:p>
            <a:r>
              <a:rPr lang="en-US" sz="1100">
                <a:ea typeface="+mn-lt"/>
                <a:cs typeface="+mn-lt"/>
              </a:rPr>
              <a:t>  max: ...................................................... 2058.9</a:t>
            </a:r>
            <a:endParaRPr lang="es-ES"/>
          </a:p>
          <a:p>
            <a:r>
              <a:rPr lang="en-US" sz="1100">
                <a:ea typeface="+mn-lt"/>
                <a:cs typeface="+mn-lt"/>
              </a:rPr>
              <a:t>  median: ................................................... 219.2</a:t>
            </a:r>
            <a:endParaRPr lang="es-ES"/>
          </a:p>
          <a:p>
            <a:r>
              <a:rPr lang="en-US" sz="1100">
                <a:ea typeface="+mn-lt"/>
                <a:cs typeface="+mn-lt"/>
              </a:rPr>
              <a:t>  p95: ...................................................... 539.2</a:t>
            </a:r>
            <a:endParaRPr lang="es-ES"/>
          </a:p>
          <a:p>
            <a:r>
              <a:rPr lang="en-US" sz="1100">
                <a:latin typeface="Arial"/>
                <a:cs typeface="Arial"/>
              </a:rPr>
              <a:t>  p99: ...................................................... 837.3</a:t>
            </a:r>
            <a:endParaRPr lang="es-ES"/>
          </a:p>
        </p:txBody>
      </p:sp>
      <p:sp>
        <p:nvSpPr>
          <p:cNvPr id="22" name="CuadroTexto 21">
            <a:extLst>
              <a:ext uri="{FF2B5EF4-FFF2-40B4-BE49-F238E27FC236}">
                <a16:creationId xmlns:a16="http://schemas.microsoft.com/office/drawing/2014/main" id="{CFF25D89-4BE3-2BAA-8986-36FD66B924FA}"/>
              </a:ext>
            </a:extLst>
          </p:cNvPr>
          <p:cNvSpPr txBox="1"/>
          <p:nvPr/>
        </p:nvSpPr>
        <p:spPr>
          <a:xfrm>
            <a:off x="840058" y="1248936"/>
            <a:ext cx="413710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t>Pruebas</a:t>
            </a:r>
            <a:r>
              <a:rPr lang="en-US" sz="1200"/>
              <a:t> de 15 </a:t>
            </a:r>
            <a:r>
              <a:rPr lang="en-US" sz="1200" err="1"/>
              <a:t>segundos</a:t>
            </a:r>
            <a:r>
              <a:rPr lang="en-US" sz="1200"/>
              <a:t>, 500 solicitudes </a:t>
            </a:r>
            <a:r>
              <a:rPr lang="en-US" sz="1200" err="1"/>
              <a:t>por</a:t>
            </a:r>
            <a:r>
              <a:rPr lang="en-US" sz="1200"/>
              <a:t> </a:t>
            </a:r>
            <a:r>
              <a:rPr lang="en-US" sz="1200" err="1"/>
              <a:t>segundo</a:t>
            </a:r>
            <a:r>
              <a:rPr lang="en-US" sz="1200"/>
              <a:t>.</a:t>
            </a:r>
            <a:endParaRPr lang="en-US" sz="1200">
              <a:cs typeface="Arial"/>
            </a:endParaRPr>
          </a:p>
        </p:txBody>
      </p:sp>
      <p:sp>
        <p:nvSpPr>
          <p:cNvPr id="23" name="CuadroTexto 22">
            <a:extLst>
              <a:ext uri="{FF2B5EF4-FFF2-40B4-BE49-F238E27FC236}">
                <a16:creationId xmlns:a16="http://schemas.microsoft.com/office/drawing/2014/main" id="{4513B103-9A93-41CD-6266-81946841773E}"/>
              </a:ext>
            </a:extLst>
          </p:cNvPr>
          <p:cNvSpPr txBox="1"/>
          <p:nvPr/>
        </p:nvSpPr>
        <p:spPr>
          <a:xfrm>
            <a:off x="840057" y="1918009"/>
            <a:ext cx="551241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192.168.60.2</a:t>
            </a:r>
            <a:endParaRPr lang="en-US" sz="1200">
              <a:cs typeface="Arial"/>
            </a:endParaRPr>
          </a:p>
        </p:txBody>
      </p:sp>
      <p:sp>
        <p:nvSpPr>
          <p:cNvPr id="24" name="CuadroTexto 23">
            <a:extLst>
              <a:ext uri="{FF2B5EF4-FFF2-40B4-BE49-F238E27FC236}">
                <a16:creationId xmlns:a16="http://schemas.microsoft.com/office/drawing/2014/main" id="{62563A99-3571-E75E-AAFB-AC8D9C5E422F}"/>
              </a:ext>
            </a:extLst>
          </p:cNvPr>
          <p:cNvSpPr txBox="1"/>
          <p:nvPr/>
        </p:nvSpPr>
        <p:spPr>
          <a:xfrm>
            <a:off x="6490008" y="1918009"/>
            <a:ext cx="551241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192.168.60.3</a:t>
            </a:r>
            <a:endParaRPr lang="en-US" sz="1200">
              <a:cs typeface="Arial"/>
            </a:endParaRPr>
          </a:p>
        </p:txBody>
      </p:sp>
    </p:spTree>
    <p:extLst>
      <p:ext uri="{BB962C8B-B14F-4D97-AF65-F5344CB8AC3E}">
        <p14:creationId xmlns:p14="http://schemas.microsoft.com/office/powerpoint/2010/main" val="252963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9FAC9633-BCB6-BC9B-0489-70E9429014FA}"/>
              </a:ext>
            </a:extLst>
          </p:cNvPr>
          <p:cNvSpPr/>
          <p:nvPr/>
        </p:nvSpPr>
        <p:spPr>
          <a:xfrm>
            <a:off x="5120640" y="267286"/>
            <a:ext cx="112542" cy="6316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42370FA4-6EDC-3B3B-0428-5B66C0257E01}"/>
              </a:ext>
            </a:extLst>
          </p:cNvPr>
          <p:cNvSpPr txBox="1"/>
          <p:nvPr/>
        </p:nvSpPr>
        <p:spPr>
          <a:xfrm>
            <a:off x="337625" y="636400"/>
            <a:ext cx="6344529" cy="523220"/>
          </a:xfrm>
          <a:prstGeom prst="rect">
            <a:avLst/>
          </a:prstGeom>
          <a:noFill/>
        </p:spPr>
        <p:txBody>
          <a:bodyPr wrap="square" lIns="91440" tIns="45720" rIns="91440" bIns="45720" rtlCol="0" anchor="t">
            <a:spAutoFit/>
          </a:bodyPr>
          <a:lstStyle/>
          <a:p>
            <a:pPr algn="ctr"/>
            <a:r>
              <a:rPr lang="es-CO" sz="2800" b="1">
                <a:solidFill>
                  <a:srgbClr val="002060"/>
                </a:solidFill>
                <a:latin typeface="+mj-lt"/>
                <a:cs typeface="Aharoni"/>
              </a:rPr>
              <a:t>Resultados</a:t>
            </a:r>
            <a:endParaRPr lang="es-CO" sz="2800" b="1">
              <a:solidFill>
                <a:srgbClr val="002060"/>
              </a:solidFill>
              <a:latin typeface="+mj-lt"/>
              <a:cs typeface="Aharoni" panose="02010803020104030203" pitchFamily="2" charset="-79"/>
            </a:endParaRPr>
          </a:p>
        </p:txBody>
      </p:sp>
      <p:sp>
        <p:nvSpPr>
          <p:cNvPr id="6" name="Rectángulo: esquinas redondeadas 5">
            <a:extLst>
              <a:ext uri="{FF2B5EF4-FFF2-40B4-BE49-F238E27FC236}">
                <a16:creationId xmlns:a16="http://schemas.microsoft.com/office/drawing/2014/main" id="{01833B6F-852F-9D89-1898-3E768F905AA4}"/>
              </a:ext>
            </a:extLst>
          </p:cNvPr>
          <p:cNvSpPr/>
          <p:nvPr/>
        </p:nvSpPr>
        <p:spPr>
          <a:xfrm>
            <a:off x="248137" y="1716954"/>
            <a:ext cx="5240246" cy="4871699"/>
          </a:xfrm>
          <a:prstGeom prst="round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lIns="91440" tIns="45720" rIns="91440" bIns="45720" rtlCol="0" anchor="ctr"/>
          <a:lstStyle/>
          <a:p>
            <a:pPr marL="285750" indent="-285750">
              <a:buFont typeface="Arial" panose="020B0604020202020204" pitchFamily="34" charset="0"/>
              <a:buChar char="•"/>
            </a:pPr>
            <a:endParaRPr lang="da-DK" sz="1400">
              <a:cs typeface="Arial"/>
            </a:endParaRPr>
          </a:p>
          <a:p>
            <a:pPr lvl="1"/>
            <a:endParaRPr lang="es-CO" sz="1400">
              <a:solidFill>
                <a:schemeClr val="tx1"/>
              </a:solidFill>
              <a:cs typeface="Arial"/>
            </a:endParaRPr>
          </a:p>
        </p:txBody>
      </p:sp>
      <p:sp>
        <p:nvSpPr>
          <p:cNvPr id="8" name="Rectángulo: esquinas redondeadas 7">
            <a:extLst>
              <a:ext uri="{FF2B5EF4-FFF2-40B4-BE49-F238E27FC236}">
                <a16:creationId xmlns:a16="http://schemas.microsoft.com/office/drawing/2014/main" id="{E866EF0F-A1F1-6931-1040-5018E2DE751B}"/>
              </a:ext>
            </a:extLst>
          </p:cNvPr>
          <p:cNvSpPr/>
          <p:nvPr/>
        </p:nvSpPr>
        <p:spPr>
          <a:xfrm>
            <a:off x="5949177" y="1719289"/>
            <a:ext cx="5853619" cy="4366416"/>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91440" tIns="45720" rIns="91440" bIns="45720" rtlCol="0" anchor="ctr"/>
          <a:lstStyle/>
          <a:p>
            <a:pPr marL="285750" indent="-285750" algn="just">
              <a:buFont typeface="Arial" panose="020B0604020202020204" pitchFamily="34" charset="0"/>
              <a:buChar char="•"/>
            </a:pPr>
            <a:endParaRPr lang="es-CO" sz="1400">
              <a:solidFill>
                <a:srgbClr val="4F81BD"/>
              </a:solidFill>
              <a:cs typeface="Arial"/>
            </a:endParaRPr>
          </a:p>
          <a:p>
            <a:endParaRPr lang="es-CO" sz="1400"/>
          </a:p>
        </p:txBody>
      </p:sp>
      <p:sp>
        <p:nvSpPr>
          <p:cNvPr id="18" name="CuadroTexto 17">
            <a:extLst>
              <a:ext uri="{FF2B5EF4-FFF2-40B4-BE49-F238E27FC236}">
                <a16:creationId xmlns:a16="http://schemas.microsoft.com/office/drawing/2014/main" id="{E48C2CA0-087F-ECE8-32AA-15374A5E3203}"/>
              </a:ext>
            </a:extLst>
          </p:cNvPr>
          <p:cNvSpPr txBox="1"/>
          <p:nvPr/>
        </p:nvSpPr>
        <p:spPr>
          <a:xfrm>
            <a:off x="7001108" y="1994973"/>
            <a:ext cx="4489033" cy="43242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err="1">
                <a:ea typeface="+mn-lt"/>
                <a:cs typeface="+mn-lt"/>
              </a:rPr>
              <a:t>http.request_rate</a:t>
            </a:r>
            <a:r>
              <a:rPr lang="en-US" sz="1100">
                <a:ea typeface="+mn-lt"/>
                <a:cs typeface="+mn-lt"/>
              </a:rPr>
              <a:t>: .......................................... 517/sec</a:t>
            </a:r>
            <a:endParaRPr lang="es-ES"/>
          </a:p>
          <a:p>
            <a:r>
              <a:rPr lang="en-US" sz="1100" err="1">
                <a:ea typeface="+mn-lt"/>
                <a:cs typeface="+mn-lt"/>
              </a:rPr>
              <a:t>http.response_rate</a:t>
            </a:r>
            <a:r>
              <a:rPr lang="en-US" sz="1100">
                <a:ea typeface="+mn-lt"/>
                <a:cs typeface="+mn-lt"/>
              </a:rPr>
              <a:t>: ......................................... 488/sec</a:t>
            </a:r>
            <a:endParaRPr lang="es-ES"/>
          </a:p>
          <a:p>
            <a:r>
              <a:rPr lang="en-US" sz="1100" err="1">
                <a:ea typeface="+mn-lt"/>
                <a:cs typeface="+mn-lt"/>
              </a:rPr>
              <a:t>vusers.created_by_name.Test</a:t>
            </a:r>
            <a:r>
              <a:rPr lang="en-US" sz="1100">
                <a:ea typeface="+mn-lt"/>
                <a:cs typeface="+mn-lt"/>
              </a:rPr>
              <a:t>: ................................ 34151</a:t>
            </a:r>
            <a:endParaRPr lang="es-ES"/>
          </a:p>
          <a:p>
            <a:r>
              <a:rPr lang="en-US" sz="1100" err="1">
                <a:ea typeface="+mn-lt"/>
                <a:cs typeface="+mn-lt"/>
              </a:rPr>
              <a:t>vusers.created.total</a:t>
            </a:r>
            <a:r>
              <a:rPr lang="en-US" sz="1100">
                <a:ea typeface="+mn-lt"/>
                <a:cs typeface="+mn-lt"/>
              </a:rPr>
              <a:t>: ....................................... 34151</a:t>
            </a:r>
            <a:endParaRPr lang="es-ES"/>
          </a:p>
          <a:p>
            <a:r>
              <a:rPr lang="en-US" sz="1100" err="1">
                <a:ea typeface="+mn-lt"/>
                <a:cs typeface="+mn-lt"/>
              </a:rPr>
              <a:t>vusers.completed</a:t>
            </a:r>
            <a:r>
              <a:rPr lang="en-US" sz="1100">
                <a:ea typeface="+mn-lt"/>
                <a:cs typeface="+mn-lt"/>
              </a:rPr>
              <a:t>: ........................................... 31746</a:t>
            </a:r>
            <a:endParaRPr lang="es-ES"/>
          </a:p>
          <a:p>
            <a:r>
              <a:rPr lang="en-US" sz="1100" err="1">
                <a:ea typeface="+mn-lt"/>
                <a:cs typeface="+mn-lt"/>
              </a:rPr>
              <a:t>vusers.failed</a:t>
            </a:r>
            <a:r>
              <a:rPr lang="en-US" sz="1100">
                <a:ea typeface="+mn-lt"/>
                <a:cs typeface="+mn-lt"/>
              </a:rPr>
              <a:t>: .............................................. 1527</a:t>
            </a:r>
            <a:endParaRPr lang="es-ES"/>
          </a:p>
          <a:p>
            <a:r>
              <a:rPr lang="en-US" sz="1100" err="1">
                <a:ea typeface="+mn-lt"/>
                <a:cs typeface="+mn-lt"/>
              </a:rPr>
              <a:t>http.requests</a:t>
            </a:r>
            <a:r>
              <a:rPr lang="en-US" sz="1100">
                <a:ea typeface="+mn-lt"/>
                <a:cs typeface="+mn-lt"/>
              </a:rPr>
              <a:t>: .............................................. 34151</a:t>
            </a:r>
            <a:endParaRPr lang="es-ES"/>
          </a:p>
          <a:p>
            <a:r>
              <a:rPr lang="en-US" sz="1100">
                <a:ea typeface="+mn-lt"/>
                <a:cs typeface="+mn-lt"/>
              </a:rPr>
              <a:t>http.codes.200: ............................................. 31627</a:t>
            </a:r>
            <a:endParaRPr lang="es-ES"/>
          </a:p>
          <a:p>
            <a:r>
              <a:rPr lang="en-US" sz="1100" err="1">
                <a:ea typeface="+mn-lt"/>
                <a:cs typeface="+mn-lt"/>
              </a:rPr>
              <a:t>http.responses</a:t>
            </a:r>
            <a:r>
              <a:rPr lang="en-US" sz="1100">
                <a:ea typeface="+mn-lt"/>
                <a:cs typeface="+mn-lt"/>
              </a:rPr>
              <a:t>: ............................................. 31746</a:t>
            </a:r>
            <a:endParaRPr lang="en-US"/>
          </a:p>
          <a:p>
            <a:r>
              <a:rPr lang="en-US" sz="1100">
                <a:ea typeface="+mn-lt"/>
                <a:cs typeface="+mn-lt"/>
              </a:rPr>
              <a:t>http.codes.502: ............................................. 119</a:t>
            </a:r>
            <a:endParaRPr lang="es-ES"/>
          </a:p>
          <a:p>
            <a:r>
              <a:rPr lang="en-US" sz="1100" err="1">
                <a:ea typeface="+mn-lt"/>
                <a:cs typeface="+mn-lt"/>
              </a:rPr>
              <a:t>errors.ECONNRESET</a:t>
            </a:r>
            <a:r>
              <a:rPr lang="en-US" sz="1100">
                <a:ea typeface="+mn-lt"/>
                <a:cs typeface="+mn-lt"/>
              </a:rPr>
              <a:t>: .......................................... 1388</a:t>
            </a:r>
            <a:endParaRPr lang="es-ES"/>
          </a:p>
          <a:p>
            <a:r>
              <a:rPr lang="en-US" sz="1100" err="1">
                <a:ea typeface="+mn-lt"/>
                <a:cs typeface="+mn-lt"/>
              </a:rPr>
              <a:t>errors.ETIMEDOUT</a:t>
            </a:r>
            <a:r>
              <a:rPr lang="en-US" sz="1100">
                <a:ea typeface="+mn-lt"/>
                <a:cs typeface="+mn-lt"/>
              </a:rPr>
              <a:t>: ........................................... 139</a:t>
            </a:r>
            <a:endParaRPr lang="es-ES"/>
          </a:p>
          <a:p>
            <a:r>
              <a:rPr lang="en-US" sz="1100" err="1">
                <a:ea typeface="+mn-lt"/>
                <a:cs typeface="+mn-lt"/>
              </a:rPr>
              <a:t>vusers.session_length</a:t>
            </a:r>
            <a:r>
              <a:rPr lang="en-US" sz="1100">
                <a:ea typeface="+mn-lt"/>
                <a:cs typeface="+mn-lt"/>
              </a:rPr>
              <a:t>:</a:t>
            </a:r>
            <a:endParaRPr lang="es-ES"/>
          </a:p>
          <a:p>
            <a:r>
              <a:rPr lang="en-US" sz="1100">
                <a:ea typeface="+mn-lt"/>
                <a:cs typeface="+mn-lt"/>
              </a:rPr>
              <a:t>  min: ...................................................... 39.8</a:t>
            </a:r>
            <a:endParaRPr lang="es-ES"/>
          </a:p>
          <a:p>
            <a:r>
              <a:rPr lang="en-US" sz="1100">
                <a:ea typeface="+mn-lt"/>
                <a:cs typeface="+mn-lt"/>
              </a:rPr>
              <a:t>  max: ...................................................... 9891</a:t>
            </a:r>
            <a:endParaRPr lang="es-ES"/>
          </a:p>
          <a:p>
            <a:r>
              <a:rPr lang="en-US" sz="1100">
                <a:ea typeface="+mn-lt"/>
                <a:cs typeface="+mn-lt"/>
              </a:rPr>
              <a:t>  median: ................................................... 1353.1</a:t>
            </a:r>
            <a:endParaRPr lang="es-ES"/>
          </a:p>
          <a:p>
            <a:r>
              <a:rPr lang="en-US" sz="1100">
                <a:ea typeface="+mn-lt"/>
                <a:cs typeface="+mn-lt"/>
              </a:rPr>
              <a:t>  p95: ...................................................... 4316.6</a:t>
            </a:r>
            <a:endParaRPr lang="es-ES"/>
          </a:p>
          <a:p>
            <a:r>
              <a:rPr lang="en-US" sz="1100">
                <a:ea typeface="+mn-lt"/>
                <a:cs typeface="+mn-lt"/>
              </a:rPr>
              <a:t>  p99: ...................................................... 7407.5</a:t>
            </a:r>
            <a:endParaRPr lang="es-ES"/>
          </a:p>
          <a:p>
            <a:r>
              <a:rPr lang="en-US" sz="1100" err="1">
                <a:ea typeface="+mn-lt"/>
                <a:cs typeface="+mn-lt"/>
              </a:rPr>
              <a:t>http.response_time</a:t>
            </a:r>
            <a:r>
              <a:rPr lang="en-US" sz="1100">
                <a:ea typeface="+mn-lt"/>
                <a:cs typeface="+mn-lt"/>
              </a:rPr>
              <a:t>:</a:t>
            </a:r>
            <a:endParaRPr lang="es-ES"/>
          </a:p>
          <a:p>
            <a:r>
              <a:rPr lang="en-US" sz="1100">
                <a:ea typeface="+mn-lt"/>
                <a:cs typeface="+mn-lt"/>
              </a:rPr>
              <a:t>  min: ...................................................... 37.8</a:t>
            </a:r>
            <a:endParaRPr lang="es-ES"/>
          </a:p>
          <a:p>
            <a:r>
              <a:rPr lang="en-US" sz="1100">
                <a:ea typeface="+mn-lt"/>
                <a:cs typeface="+mn-lt"/>
              </a:rPr>
              <a:t>  max: ...................................................... 9890.3</a:t>
            </a:r>
            <a:endParaRPr lang="es-ES"/>
          </a:p>
          <a:p>
            <a:r>
              <a:rPr lang="en-US" sz="1100">
                <a:ea typeface="+mn-lt"/>
                <a:cs typeface="+mn-lt"/>
              </a:rPr>
              <a:t>  median: ................................................... 1353.1</a:t>
            </a:r>
            <a:endParaRPr lang="es-ES"/>
          </a:p>
          <a:p>
            <a:r>
              <a:rPr lang="en-US" sz="1100">
                <a:ea typeface="+mn-lt"/>
                <a:cs typeface="+mn-lt"/>
              </a:rPr>
              <a:t>  p95: ...................................................... 4316.6</a:t>
            </a:r>
            <a:endParaRPr lang="es-ES"/>
          </a:p>
          <a:p>
            <a:r>
              <a:rPr lang="en-US" sz="1100">
                <a:latin typeface="Arial"/>
                <a:cs typeface="Arial"/>
              </a:rPr>
              <a:t>  p99: ...................................................... 7407.5</a:t>
            </a:r>
            <a:endParaRPr lang="en-US"/>
          </a:p>
          <a:p>
            <a:endParaRPr lang="en-US" sz="1100">
              <a:latin typeface="Arial"/>
              <a:cs typeface="Arial"/>
            </a:endParaRPr>
          </a:p>
        </p:txBody>
      </p:sp>
      <p:sp>
        <p:nvSpPr>
          <p:cNvPr id="21" name="CuadroTexto 20">
            <a:extLst>
              <a:ext uri="{FF2B5EF4-FFF2-40B4-BE49-F238E27FC236}">
                <a16:creationId xmlns:a16="http://schemas.microsoft.com/office/drawing/2014/main" id="{10B23C10-DA35-F74C-3DA3-E2CAC050F3C3}"/>
              </a:ext>
            </a:extLst>
          </p:cNvPr>
          <p:cNvSpPr txBox="1"/>
          <p:nvPr/>
        </p:nvSpPr>
        <p:spPr>
          <a:xfrm>
            <a:off x="626327" y="2162242"/>
            <a:ext cx="4489033"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err="1">
                <a:ea typeface="+mn-lt"/>
                <a:cs typeface="+mn-lt"/>
              </a:rPr>
              <a:t>http.request_rate</a:t>
            </a:r>
            <a:r>
              <a:rPr lang="en-US" sz="1100">
                <a:ea typeface="+mn-lt"/>
                <a:cs typeface="+mn-lt"/>
              </a:rPr>
              <a:t>: .......................................... 589/sec</a:t>
            </a:r>
            <a:endParaRPr lang="es-ES"/>
          </a:p>
          <a:p>
            <a:r>
              <a:rPr lang="en-US" sz="1100" err="1">
                <a:ea typeface="+mn-lt"/>
                <a:cs typeface="+mn-lt"/>
              </a:rPr>
              <a:t>http.response_rate</a:t>
            </a:r>
            <a:r>
              <a:rPr lang="en-US" sz="1100">
                <a:ea typeface="+mn-lt"/>
                <a:cs typeface="+mn-lt"/>
              </a:rPr>
              <a:t>: ......................................... 331/sec</a:t>
            </a:r>
            <a:endParaRPr lang="es-ES"/>
          </a:p>
          <a:p>
            <a:r>
              <a:rPr lang="en-US" sz="1100" err="1">
                <a:ea typeface="+mn-lt"/>
                <a:cs typeface="+mn-lt"/>
              </a:rPr>
              <a:t>vusers.created_by_name.Test</a:t>
            </a:r>
            <a:r>
              <a:rPr lang="en-US" sz="1100">
                <a:ea typeface="+mn-lt"/>
                <a:cs typeface="+mn-lt"/>
              </a:rPr>
              <a:t>: ................................ 36000</a:t>
            </a:r>
            <a:endParaRPr lang="es-ES"/>
          </a:p>
          <a:p>
            <a:r>
              <a:rPr lang="en-US" sz="1100" err="1">
                <a:ea typeface="+mn-lt"/>
                <a:cs typeface="+mn-lt"/>
              </a:rPr>
              <a:t>vusers.created.total</a:t>
            </a:r>
            <a:r>
              <a:rPr lang="en-US" sz="1100">
                <a:ea typeface="+mn-lt"/>
                <a:cs typeface="+mn-lt"/>
              </a:rPr>
              <a:t>: ....................................... 36000</a:t>
            </a:r>
            <a:endParaRPr lang="es-ES"/>
          </a:p>
          <a:p>
            <a:r>
              <a:rPr lang="en-US" sz="1100" err="1">
                <a:ea typeface="+mn-lt"/>
                <a:cs typeface="+mn-lt"/>
              </a:rPr>
              <a:t>vusers.completed</a:t>
            </a:r>
            <a:r>
              <a:rPr lang="en-US" sz="1100">
                <a:ea typeface="+mn-lt"/>
                <a:cs typeface="+mn-lt"/>
              </a:rPr>
              <a:t>: ........................................... 21740</a:t>
            </a:r>
            <a:endParaRPr lang="es-ES"/>
          </a:p>
          <a:p>
            <a:r>
              <a:rPr lang="en-US" sz="1100" err="1">
                <a:ea typeface="+mn-lt"/>
                <a:cs typeface="+mn-lt"/>
              </a:rPr>
              <a:t>vusers.failed</a:t>
            </a:r>
            <a:r>
              <a:rPr lang="en-US" sz="1100">
                <a:ea typeface="+mn-lt"/>
                <a:cs typeface="+mn-lt"/>
              </a:rPr>
              <a:t>: .............................................. 14260</a:t>
            </a:r>
            <a:endParaRPr lang="es-ES"/>
          </a:p>
          <a:p>
            <a:r>
              <a:rPr lang="en-US" sz="1100" err="1">
                <a:ea typeface="+mn-lt"/>
                <a:cs typeface="+mn-lt"/>
              </a:rPr>
              <a:t>http.requests</a:t>
            </a:r>
            <a:r>
              <a:rPr lang="en-US" sz="1100">
                <a:ea typeface="+mn-lt"/>
                <a:cs typeface="+mn-lt"/>
              </a:rPr>
              <a:t>: .............................................. 36000</a:t>
            </a:r>
            <a:endParaRPr lang="es-ES"/>
          </a:p>
          <a:p>
            <a:r>
              <a:rPr lang="en-US" sz="1100">
                <a:ea typeface="+mn-lt"/>
                <a:cs typeface="+mn-lt"/>
              </a:rPr>
              <a:t>http.codes.200: ............................................. 21740</a:t>
            </a:r>
            <a:endParaRPr lang="es-ES"/>
          </a:p>
          <a:p>
            <a:r>
              <a:rPr lang="en-US" sz="1100" err="1">
                <a:ea typeface="+mn-lt"/>
                <a:cs typeface="+mn-lt"/>
              </a:rPr>
              <a:t>http.responses</a:t>
            </a:r>
            <a:r>
              <a:rPr lang="en-US" sz="1100">
                <a:ea typeface="+mn-lt"/>
                <a:cs typeface="+mn-lt"/>
              </a:rPr>
              <a:t>: ............................................. 21740</a:t>
            </a:r>
            <a:endParaRPr lang="es-ES"/>
          </a:p>
          <a:p>
            <a:r>
              <a:rPr lang="en-US" sz="1100" err="1">
                <a:ea typeface="+mn-lt"/>
                <a:cs typeface="+mn-lt"/>
              </a:rPr>
              <a:t>errors.ECONNRESET</a:t>
            </a:r>
            <a:r>
              <a:rPr lang="en-US" sz="1100">
                <a:ea typeface="+mn-lt"/>
                <a:cs typeface="+mn-lt"/>
              </a:rPr>
              <a:t>: .......................................... 7674</a:t>
            </a:r>
            <a:endParaRPr lang="es-ES"/>
          </a:p>
          <a:p>
            <a:r>
              <a:rPr lang="en-US" sz="1100" err="1">
                <a:ea typeface="+mn-lt"/>
                <a:cs typeface="+mn-lt"/>
              </a:rPr>
              <a:t>errors.ETIMEDOUT</a:t>
            </a:r>
            <a:r>
              <a:rPr lang="en-US" sz="1100">
                <a:ea typeface="+mn-lt"/>
                <a:cs typeface="+mn-lt"/>
              </a:rPr>
              <a:t>: ........................................... 6586</a:t>
            </a:r>
            <a:endParaRPr lang="es-ES"/>
          </a:p>
          <a:p>
            <a:r>
              <a:rPr lang="en-US" sz="1100" err="1">
                <a:ea typeface="+mn-lt"/>
                <a:cs typeface="+mn-lt"/>
              </a:rPr>
              <a:t>vusers.session_length</a:t>
            </a:r>
            <a:r>
              <a:rPr lang="en-US" sz="1100">
                <a:ea typeface="+mn-lt"/>
                <a:cs typeface="+mn-lt"/>
              </a:rPr>
              <a:t>:</a:t>
            </a:r>
            <a:endParaRPr lang="es-ES"/>
          </a:p>
          <a:p>
            <a:r>
              <a:rPr lang="en-US" sz="1100">
                <a:ea typeface="+mn-lt"/>
                <a:cs typeface="+mn-lt"/>
              </a:rPr>
              <a:t>  min: ...................................................... 39.6</a:t>
            </a:r>
            <a:endParaRPr lang="es-ES"/>
          </a:p>
          <a:p>
            <a:r>
              <a:rPr lang="en-US" sz="1100">
                <a:ea typeface="+mn-lt"/>
                <a:cs typeface="+mn-lt"/>
              </a:rPr>
              <a:t>  max: ...................................................... 10004.7</a:t>
            </a:r>
            <a:endParaRPr lang="es-ES"/>
          </a:p>
          <a:p>
            <a:r>
              <a:rPr lang="en-US" sz="1100">
                <a:ea typeface="+mn-lt"/>
                <a:cs typeface="+mn-lt"/>
              </a:rPr>
              <a:t>  median: ................................................... 3395.5</a:t>
            </a:r>
            <a:endParaRPr lang="es-ES"/>
          </a:p>
          <a:p>
            <a:r>
              <a:rPr lang="en-US" sz="1100">
                <a:ea typeface="+mn-lt"/>
                <a:cs typeface="+mn-lt"/>
              </a:rPr>
              <a:t>  p95: ...................................................... 8692.8</a:t>
            </a:r>
            <a:endParaRPr lang="es-ES"/>
          </a:p>
          <a:p>
            <a:r>
              <a:rPr lang="en-US" sz="1100">
                <a:ea typeface="+mn-lt"/>
                <a:cs typeface="+mn-lt"/>
              </a:rPr>
              <a:t>  p99: ...................................................... 9607.1</a:t>
            </a:r>
            <a:endParaRPr lang="es-ES"/>
          </a:p>
          <a:p>
            <a:r>
              <a:rPr lang="en-US" sz="1100" err="1">
                <a:ea typeface="+mn-lt"/>
                <a:cs typeface="+mn-lt"/>
              </a:rPr>
              <a:t>http.response_time</a:t>
            </a:r>
            <a:r>
              <a:rPr lang="en-US" sz="1100">
                <a:ea typeface="+mn-lt"/>
                <a:cs typeface="+mn-lt"/>
              </a:rPr>
              <a:t>:</a:t>
            </a:r>
            <a:endParaRPr lang="es-ES"/>
          </a:p>
          <a:p>
            <a:r>
              <a:rPr lang="en-US" sz="1100">
                <a:ea typeface="+mn-lt"/>
                <a:cs typeface="+mn-lt"/>
              </a:rPr>
              <a:t>  min: ...................................................... 32.1</a:t>
            </a:r>
            <a:endParaRPr lang="es-ES"/>
          </a:p>
          <a:p>
            <a:r>
              <a:rPr lang="en-US" sz="1100">
                <a:ea typeface="+mn-lt"/>
                <a:cs typeface="+mn-lt"/>
              </a:rPr>
              <a:t>  max: ...................................................... 10004.3</a:t>
            </a:r>
            <a:endParaRPr lang="es-ES"/>
          </a:p>
          <a:p>
            <a:r>
              <a:rPr lang="en-US" sz="1100">
                <a:ea typeface="+mn-lt"/>
                <a:cs typeface="+mn-lt"/>
              </a:rPr>
              <a:t>  median: ................................................... 3395.5</a:t>
            </a:r>
            <a:endParaRPr lang="es-ES"/>
          </a:p>
          <a:p>
            <a:r>
              <a:rPr lang="en-US" sz="1100">
                <a:ea typeface="+mn-lt"/>
                <a:cs typeface="+mn-lt"/>
              </a:rPr>
              <a:t>  p95: ...................................................... 8692.8</a:t>
            </a:r>
            <a:endParaRPr lang="es-ES"/>
          </a:p>
          <a:p>
            <a:r>
              <a:rPr lang="en-US" sz="1100">
                <a:latin typeface="Arial"/>
                <a:cs typeface="Arial"/>
              </a:rPr>
              <a:t>  p99: ...................................................... 9607.1</a:t>
            </a:r>
            <a:endParaRPr lang="en-US"/>
          </a:p>
          <a:p>
            <a:endParaRPr lang="en-US" sz="1100">
              <a:latin typeface="Arial"/>
              <a:cs typeface="Arial"/>
            </a:endParaRPr>
          </a:p>
        </p:txBody>
      </p:sp>
      <p:sp>
        <p:nvSpPr>
          <p:cNvPr id="22" name="CuadroTexto 21">
            <a:extLst>
              <a:ext uri="{FF2B5EF4-FFF2-40B4-BE49-F238E27FC236}">
                <a16:creationId xmlns:a16="http://schemas.microsoft.com/office/drawing/2014/main" id="{CFF25D89-4BE3-2BAA-8986-36FD66B924FA}"/>
              </a:ext>
            </a:extLst>
          </p:cNvPr>
          <p:cNvSpPr txBox="1"/>
          <p:nvPr/>
        </p:nvSpPr>
        <p:spPr>
          <a:xfrm>
            <a:off x="626326" y="1351156"/>
            <a:ext cx="551241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latin typeface="Arial"/>
                <a:cs typeface="Arial"/>
              </a:rPr>
              <a:t>Pruebas</a:t>
            </a:r>
            <a:r>
              <a:rPr lang="en-US" sz="1200">
                <a:latin typeface="Arial"/>
                <a:cs typeface="Arial"/>
              </a:rPr>
              <a:t> de 60 </a:t>
            </a:r>
            <a:r>
              <a:rPr lang="en-US" sz="1200" err="1">
                <a:latin typeface="Arial"/>
                <a:cs typeface="Arial"/>
              </a:rPr>
              <a:t>segundos</a:t>
            </a:r>
            <a:r>
              <a:rPr lang="en-US" sz="1200">
                <a:latin typeface="Arial"/>
                <a:cs typeface="Arial"/>
              </a:rPr>
              <a:t>, 600 request </a:t>
            </a:r>
            <a:r>
              <a:rPr lang="en-US" sz="1200" err="1">
                <a:latin typeface="Arial"/>
                <a:cs typeface="Arial"/>
              </a:rPr>
              <a:t>por</a:t>
            </a:r>
            <a:r>
              <a:rPr lang="en-US" sz="1200">
                <a:latin typeface="Arial"/>
                <a:cs typeface="Arial"/>
              </a:rPr>
              <a:t> </a:t>
            </a:r>
            <a:r>
              <a:rPr lang="en-US" sz="1200" err="1">
                <a:latin typeface="Arial"/>
                <a:cs typeface="Arial"/>
              </a:rPr>
              <a:t>segundo</a:t>
            </a:r>
            <a:r>
              <a:rPr lang="en-US" sz="1200">
                <a:latin typeface="Arial"/>
                <a:cs typeface="Arial"/>
              </a:rPr>
              <a:t>. </a:t>
            </a:r>
            <a:endParaRPr lang="es-ES"/>
          </a:p>
        </p:txBody>
      </p:sp>
      <p:sp>
        <p:nvSpPr>
          <p:cNvPr id="5" name="CuadroTexto 4">
            <a:extLst>
              <a:ext uri="{FF2B5EF4-FFF2-40B4-BE49-F238E27FC236}">
                <a16:creationId xmlns:a16="http://schemas.microsoft.com/office/drawing/2014/main" id="{5FFBF74F-A975-304A-1374-8BBB5F30FC64}"/>
              </a:ext>
            </a:extLst>
          </p:cNvPr>
          <p:cNvSpPr txBox="1"/>
          <p:nvPr/>
        </p:nvSpPr>
        <p:spPr>
          <a:xfrm>
            <a:off x="626325" y="1964472"/>
            <a:ext cx="551241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192.168.60.2</a:t>
            </a:r>
            <a:endParaRPr lang="en-US" sz="1200">
              <a:cs typeface="Arial"/>
            </a:endParaRPr>
          </a:p>
        </p:txBody>
      </p:sp>
      <p:sp>
        <p:nvSpPr>
          <p:cNvPr id="7" name="CuadroTexto 6">
            <a:extLst>
              <a:ext uri="{FF2B5EF4-FFF2-40B4-BE49-F238E27FC236}">
                <a16:creationId xmlns:a16="http://schemas.microsoft.com/office/drawing/2014/main" id="{1A794CCD-10F8-7356-BA90-53318C5D3C3B}"/>
              </a:ext>
            </a:extLst>
          </p:cNvPr>
          <p:cNvSpPr txBox="1"/>
          <p:nvPr/>
        </p:nvSpPr>
        <p:spPr>
          <a:xfrm>
            <a:off x="7001105" y="1825082"/>
            <a:ext cx="551241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192.168.60.3</a:t>
            </a:r>
            <a:endParaRPr lang="en-US" sz="1200">
              <a:cs typeface="Arial"/>
            </a:endParaRPr>
          </a:p>
        </p:txBody>
      </p:sp>
    </p:spTree>
    <p:extLst>
      <p:ext uri="{BB962C8B-B14F-4D97-AF65-F5344CB8AC3E}">
        <p14:creationId xmlns:p14="http://schemas.microsoft.com/office/powerpoint/2010/main" val="314028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C007DB2-50FE-95D1-2F18-7296B205C401}"/>
              </a:ext>
            </a:extLst>
          </p:cNvPr>
          <p:cNvSpPr txBox="1"/>
          <p:nvPr/>
        </p:nvSpPr>
        <p:spPr>
          <a:xfrm>
            <a:off x="509196" y="774551"/>
            <a:ext cx="6214334" cy="738664"/>
          </a:xfrm>
          <a:prstGeom prst="rect">
            <a:avLst/>
          </a:prstGeom>
          <a:noFill/>
        </p:spPr>
        <p:txBody>
          <a:bodyPr wrap="square" rtlCol="0">
            <a:spAutoFit/>
          </a:bodyPr>
          <a:lstStyle/>
          <a:p>
            <a:pPr algn="ctr"/>
            <a:r>
              <a:rPr lang="es-CO" sz="4200" b="1">
                <a:solidFill>
                  <a:schemeClr val="tx2">
                    <a:lumMod val="75000"/>
                  </a:schemeClr>
                </a:solidFill>
              </a:rPr>
              <a:t>Contenido</a:t>
            </a:r>
          </a:p>
        </p:txBody>
      </p:sp>
      <p:sp>
        <p:nvSpPr>
          <p:cNvPr id="5" name="CuadroTexto 4">
            <a:extLst>
              <a:ext uri="{FF2B5EF4-FFF2-40B4-BE49-F238E27FC236}">
                <a16:creationId xmlns:a16="http://schemas.microsoft.com/office/drawing/2014/main" id="{592D8B19-496C-E6ED-E0A4-86FB57FF9BA7}"/>
              </a:ext>
            </a:extLst>
          </p:cNvPr>
          <p:cNvSpPr txBox="1"/>
          <p:nvPr/>
        </p:nvSpPr>
        <p:spPr>
          <a:xfrm>
            <a:off x="509196" y="1882588"/>
            <a:ext cx="5439783" cy="3372783"/>
          </a:xfrm>
          <a:prstGeom prst="rect">
            <a:avLst/>
          </a:prstGeom>
          <a:noFill/>
        </p:spPr>
        <p:txBody>
          <a:bodyPr wrap="square" rtlCol="0">
            <a:spAutoFit/>
          </a:bodyPr>
          <a:lstStyle/>
          <a:p>
            <a:pPr marL="457200" indent="-457200">
              <a:lnSpc>
                <a:spcPct val="200000"/>
              </a:lnSpc>
              <a:buAutoNum type="arabicPeriod"/>
            </a:pPr>
            <a:r>
              <a:rPr lang="es-CO" sz="2200"/>
              <a:t>Información Teórica</a:t>
            </a:r>
          </a:p>
          <a:p>
            <a:pPr marL="457200" indent="-457200">
              <a:lnSpc>
                <a:spcPct val="200000"/>
              </a:lnSpc>
              <a:buAutoNum type="arabicPeriod"/>
            </a:pPr>
            <a:r>
              <a:rPr lang="es-CO" sz="2200"/>
              <a:t>Modulo Proxy Balancer</a:t>
            </a:r>
          </a:p>
          <a:p>
            <a:pPr marL="457200" indent="-457200">
              <a:lnSpc>
                <a:spcPct val="200000"/>
              </a:lnSpc>
              <a:buAutoNum type="arabicPeriod"/>
            </a:pPr>
            <a:r>
              <a:rPr lang="es-CO" sz="2200"/>
              <a:t>Artillery</a:t>
            </a:r>
          </a:p>
          <a:p>
            <a:pPr marL="457200" indent="-457200">
              <a:lnSpc>
                <a:spcPct val="200000"/>
              </a:lnSpc>
              <a:buAutoNum type="arabicPeriod"/>
            </a:pPr>
            <a:r>
              <a:rPr lang="es-CO" sz="2200"/>
              <a:t>Implementación</a:t>
            </a:r>
          </a:p>
          <a:p>
            <a:pPr marL="457200" indent="-457200">
              <a:lnSpc>
                <a:spcPct val="200000"/>
              </a:lnSpc>
              <a:buAutoNum type="arabicPeriod"/>
            </a:pPr>
            <a:r>
              <a:rPr lang="es-CO" sz="2200"/>
              <a:t>Pruebas</a:t>
            </a:r>
          </a:p>
        </p:txBody>
      </p:sp>
    </p:spTree>
    <p:extLst>
      <p:ext uri="{BB962C8B-B14F-4D97-AF65-F5344CB8AC3E}">
        <p14:creationId xmlns:p14="http://schemas.microsoft.com/office/powerpoint/2010/main" val="29556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AD547AC-A3A9-3D5C-43A1-4F75A9D73806}"/>
              </a:ext>
            </a:extLst>
          </p:cNvPr>
          <p:cNvSpPr/>
          <p:nvPr/>
        </p:nvSpPr>
        <p:spPr>
          <a:xfrm>
            <a:off x="5120640" y="267286"/>
            <a:ext cx="112542" cy="6316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42370FA4-6EDC-3B3B-0428-5B66C0257E01}"/>
              </a:ext>
            </a:extLst>
          </p:cNvPr>
          <p:cNvSpPr txBox="1"/>
          <p:nvPr/>
        </p:nvSpPr>
        <p:spPr>
          <a:xfrm>
            <a:off x="337625" y="636400"/>
            <a:ext cx="6344529" cy="523220"/>
          </a:xfrm>
          <a:prstGeom prst="rect">
            <a:avLst/>
          </a:prstGeom>
          <a:noFill/>
        </p:spPr>
        <p:txBody>
          <a:bodyPr wrap="square" rtlCol="0">
            <a:spAutoFit/>
          </a:bodyPr>
          <a:lstStyle/>
          <a:p>
            <a:pPr algn="ctr"/>
            <a:r>
              <a:rPr lang="es-CO" sz="2800" b="1">
                <a:solidFill>
                  <a:srgbClr val="002060"/>
                </a:solidFill>
                <a:latin typeface="+mj-lt"/>
                <a:cs typeface="Aharoni" panose="02010803020104030203" pitchFamily="2" charset="-79"/>
              </a:rPr>
              <a:t>Funcionamiento y Pruebas</a:t>
            </a:r>
          </a:p>
        </p:txBody>
      </p:sp>
      <p:sp>
        <p:nvSpPr>
          <p:cNvPr id="5" name="CuadroTexto 4">
            <a:extLst>
              <a:ext uri="{FF2B5EF4-FFF2-40B4-BE49-F238E27FC236}">
                <a16:creationId xmlns:a16="http://schemas.microsoft.com/office/drawing/2014/main" id="{5D2ED888-102C-D0FC-2C1F-960C39EA5916}"/>
              </a:ext>
            </a:extLst>
          </p:cNvPr>
          <p:cNvSpPr txBox="1"/>
          <p:nvPr/>
        </p:nvSpPr>
        <p:spPr>
          <a:xfrm>
            <a:off x="570134" y="1071068"/>
            <a:ext cx="6098344" cy="1287532"/>
          </a:xfrm>
          <a:prstGeom prst="rect">
            <a:avLst/>
          </a:prstGeom>
          <a:noFill/>
        </p:spPr>
        <p:txBody>
          <a:bodyPr wrap="square" lIns="91440" tIns="45720" rIns="91440" bIns="45720" anchor="t">
            <a:spAutoFit/>
          </a:bodyPr>
          <a:lstStyle/>
          <a:p>
            <a:pPr algn="just">
              <a:lnSpc>
                <a:spcPct val="150000"/>
              </a:lnSpc>
            </a:pPr>
            <a:r>
              <a:rPr lang="es-ES">
                <a:cs typeface="Arial"/>
              </a:rPr>
              <a:t>Implementación de api de prueba</a:t>
            </a:r>
          </a:p>
          <a:p>
            <a:pPr algn="just">
              <a:lnSpc>
                <a:spcPct val="150000"/>
              </a:lnSpc>
            </a:pPr>
            <a:endParaRPr lang="es-ES">
              <a:cs typeface="Arial"/>
            </a:endParaRPr>
          </a:p>
          <a:p>
            <a:pPr algn="just">
              <a:lnSpc>
                <a:spcPct val="150000"/>
              </a:lnSpc>
            </a:pPr>
            <a:endParaRPr lang="es-ES">
              <a:cs typeface="Arial"/>
            </a:endParaRPr>
          </a:p>
        </p:txBody>
      </p:sp>
      <p:sp>
        <p:nvSpPr>
          <p:cNvPr id="6" name="Rectángulo: esquinas redondeadas 5">
            <a:extLst>
              <a:ext uri="{FF2B5EF4-FFF2-40B4-BE49-F238E27FC236}">
                <a16:creationId xmlns:a16="http://schemas.microsoft.com/office/drawing/2014/main" id="{01833B6F-852F-9D89-1898-3E768F905AA4}"/>
              </a:ext>
            </a:extLst>
          </p:cNvPr>
          <p:cNvSpPr/>
          <p:nvPr/>
        </p:nvSpPr>
        <p:spPr>
          <a:xfrm>
            <a:off x="248137" y="1707662"/>
            <a:ext cx="6513343" cy="3514968"/>
          </a:xfrm>
          <a:prstGeom prst="round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lIns="91440" tIns="45720" rIns="91440" bIns="45720" rtlCol="0" anchor="ctr"/>
          <a:lstStyle/>
          <a:p>
            <a:pPr marL="285750" indent="-285750">
              <a:buFont typeface="Arial" panose="020B0604020202020204" pitchFamily="34" charset="0"/>
              <a:buChar char="•"/>
            </a:pPr>
            <a:r>
              <a:rPr lang="da-DK" sz="1400" err="1"/>
              <a:t>Instalar</a:t>
            </a:r>
            <a:r>
              <a:rPr lang="da-DK" sz="1400"/>
              <a:t> </a:t>
            </a:r>
            <a:r>
              <a:rPr lang="da-DK" sz="1400" err="1"/>
              <a:t>git</a:t>
            </a:r>
            <a:endParaRPr lang="da-DK" sz="1400" err="1">
              <a:cs typeface="Arial"/>
            </a:endParaRPr>
          </a:p>
          <a:p>
            <a:pPr lvl="1"/>
            <a:r>
              <a:rPr lang="da-DK" sz="1400" err="1">
                <a:solidFill>
                  <a:schemeClr val="tx1"/>
                </a:solidFill>
              </a:rPr>
              <a:t>sudo</a:t>
            </a:r>
            <a:r>
              <a:rPr lang="da-DK" sz="1400">
                <a:solidFill>
                  <a:schemeClr val="tx1"/>
                </a:solidFill>
              </a:rPr>
              <a:t> </a:t>
            </a:r>
            <a:r>
              <a:rPr lang="da-DK" sz="1400" err="1">
                <a:solidFill>
                  <a:schemeClr val="tx1"/>
                </a:solidFill>
              </a:rPr>
              <a:t>yum</a:t>
            </a:r>
            <a:r>
              <a:rPr lang="da-DK" sz="1400">
                <a:solidFill>
                  <a:schemeClr val="tx1"/>
                </a:solidFill>
              </a:rPr>
              <a:t> </a:t>
            </a:r>
            <a:r>
              <a:rPr lang="da-DK" sz="1400" err="1">
                <a:solidFill>
                  <a:schemeClr val="tx1"/>
                </a:solidFill>
              </a:rPr>
              <a:t>install</a:t>
            </a:r>
            <a:r>
              <a:rPr lang="da-DK" sz="1400">
                <a:solidFill>
                  <a:schemeClr val="tx1"/>
                </a:solidFill>
              </a:rPr>
              <a:t> </a:t>
            </a:r>
            <a:r>
              <a:rPr lang="da-DK" sz="1400" err="1">
                <a:solidFill>
                  <a:schemeClr val="tx1"/>
                </a:solidFill>
              </a:rPr>
              <a:t>git</a:t>
            </a:r>
            <a:r>
              <a:rPr lang="da-DK" sz="1400">
                <a:solidFill>
                  <a:schemeClr val="tx1"/>
                </a:solidFill>
              </a:rPr>
              <a:t> -y</a:t>
            </a:r>
            <a:endParaRPr lang="da-DK" sz="1400">
              <a:solidFill>
                <a:schemeClr val="tx1"/>
              </a:solidFill>
              <a:cs typeface="Arial"/>
            </a:endParaRPr>
          </a:p>
          <a:p>
            <a:pPr marL="285750" indent="-285750">
              <a:buFont typeface="Arial"/>
              <a:buChar char="•"/>
            </a:pPr>
            <a:endParaRPr lang="da-DK" sz="1400">
              <a:solidFill>
                <a:srgbClr val="9BBB59"/>
              </a:solidFill>
              <a:cs typeface="Arial"/>
            </a:endParaRPr>
          </a:p>
          <a:p>
            <a:pPr marL="285750" indent="-285750">
              <a:buFont typeface="Arial" panose="020B0604020202020204" pitchFamily="34" charset="0"/>
              <a:buChar char="•"/>
            </a:pPr>
            <a:r>
              <a:rPr lang="es-CO" sz="1400">
                <a:solidFill>
                  <a:srgbClr val="9BBB59"/>
                </a:solidFill>
                <a:cs typeface="Arial"/>
              </a:rPr>
              <a:t>Bajar el repositorio de </a:t>
            </a:r>
            <a:r>
              <a:rPr lang="es-CO" sz="1400" err="1">
                <a:solidFill>
                  <a:srgbClr val="9BBB59"/>
                </a:solidFill>
                <a:cs typeface="Arial"/>
              </a:rPr>
              <a:t>git</a:t>
            </a:r>
            <a:r>
              <a:rPr lang="es-CO" sz="1400">
                <a:solidFill>
                  <a:srgbClr val="9BBB59"/>
                </a:solidFill>
                <a:cs typeface="Arial"/>
              </a:rPr>
              <a:t> que contiene la api a probar</a:t>
            </a:r>
          </a:p>
          <a:p>
            <a:r>
              <a:rPr lang="es-CO" sz="1400">
                <a:solidFill>
                  <a:schemeClr val="tx1"/>
                </a:solidFill>
              </a:rPr>
              <a:t>        </a:t>
            </a:r>
            <a:r>
              <a:rPr lang="es-CO" sz="1400" b="1">
                <a:solidFill>
                  <a:schemeClr val="tx1"/>
                </a:solidFill>
              </a:rPr>
              <a:t> </a:t>
            </a:r>
            <a:r>
              <a:rPr lang="es-CO" sz="1400" err="1">
                <a:solidFill>
                  <a:schemeClr val="tx1"/>
                </a:solidFill>
                <a:ea typeface="+mn-lt"/>
                <a:cs typeface="+mn-lt"/>
              </a:rPr>
              <a:t>git</a:t>
            </a:r>
            <a:r>
              <a:rPr lang="es-CO" sz="1400">
                <a:solidFill>
                  <a:schemeClr val="tx1"/>
                </a:solidFill>
                <a:ea typeface="+mn-lt"/>
                <a:cs typeface="+mn-lt"/>
              </a:rPr>
              <a:t> clone https://github.com/bipopa/apiUsers.git</a:t>
            </a:r>
            <a:endParaRPr lang="es-CO" sz="1400" b="1">
              <a:solidFill>
                <a:schemeClr val="tx1"/>
              </a:solidFill>
              <a:cs typeface="Arial"/>
            </a:endParaRPr>
          </a:p>
          <a:p>
            <a:endParaRPr lang="es-CO" sz="1400"/>
          </a:p>
          <a:p>
            <a:pPr marL="285750" indent="-285750">
              <a:buFont typeface="Arial" panose="020B0604020202020204" pitchFamily="34" charset="0"/>
              <a:buChar char="•"/>
            </a:pPr>
            <a:r>
              <a:rPr lang="es-CO" sz="1400">
                <a:cs typeface="Arial"/>
              </a:rPr>
              <a:t>Entrar a la carpeta del repositorio e instalar dependencias</a:t>
            </a:r>
          </a:p>
          <a:p>
            <a:pPr lvl="1"/>
            <a:r>
              <a:rPr lang="es-CO" sz="1400">
                <a:solidFill>
                  <a:schemeClr val="tx1"/>
                </a:solidFill>
                <a:ea typeface="+mn-lt"/>
                <a:cs typeface="+mn-lt"/>
              </a:rPr>
              <a:t>cd </a:t>
            </a:r>
            <a:r>
              <a:rPr lang="es-CO" sz="1400" err="1">
                <a:solidFill>
                  <a:schemeClr val="tx1"/>
                </a:solidFill>
                <a:ea typeface="+mn-lt"/>
                <a:cs typeface="+mn-lt"/>
              </a:rPr>
              <a:t>apiUsers</a:t>
            </a:r>
            <a:r>
              <a:rPr lang="es-CO" sz="1400">
                <a:solidFill>
                  <a:schemeClr val="tx1"/>
                </a:solidFill>
                <a:ea typeface="+mn-lt"/>
                <a:cs typeface="+mn-lt"/>
              </a:rPr>
              <a:t>/</a:t>
            </a:r>
            <a:endParaRPr lang="es-CO">
              <a:solidFill>
                <a:schemeClr val="tx1"/>
              </a:solidFill>
              <a:cs typeface="Arial"/>
            </a:endParaRPr>
          </a:p>
          <a:p>
            <a:pPr lvl="1"/>
            <a:r>
              <a:rPr lang="es-CO" sz="1400" err="1">
                <a:solidFill>
                  <a:schemeClr val="tx1"/>
                </a:solidFill>
                <a:ea typeface="+mn-lt"/>
                <a:cs typeface="+mn-lt"/>
              </a:rPr>
              <a:t>npm</a:t>
            </a:r>
            <a:r>
              <a:rPr lang="es-CO" sz="1400">
                <a:solidFill>
                  <a:schemeClr val="tx1"/>
                </a:solidFill>
                <a:ea typeface="+mn-lt"/>
                <a:cs typeface="+mn-lt"/>
              </a:rPr>
              <a:t> i</a:t>
            </a:r>
            <a:endParaRPr lang="es-CO">
              <a:solidFill>
                <a:schemeClr val="tx1"/>
              </a:solidFill>
              <a:ea typeface="+mn-lt"/>
              <a:cs typeface="+mn-lt"/>
            </a:endParaRPr>
          </a:p>
          <a:p>
            <a:endParaRPr lang="es-CO" sz="1400">
              <a:solidFill>
                <a:srgbClr val="9BBB59"/>
              </a:solidFill>
              <a:ea typeface="+mn-lt"/>
              <a:cs typeface="+mn-lt"/>
            </a:endParaRPr>
          </a:p>
          <a:p>
            <a:pPr marL="285750" indent="-285750">
              <a:buFont typeface="Arial,Sans-Serif"/>
              <a:buChar char="•"/>
            </a:pPr>
            <a:r>
              <a:rPr lang="es-CO" sz="1400">
                <a:cs typeface="Arial" panose="020B0604020202020204"/>
              </a:rPr>
              <a:t>Correr </a:t>
            </a:r>
            <a:r>
              <a:rPr lang="es-CO" sz="1400" err="1">
                <a:cs typeface="Arial" panose="020B0604020202020204"/>
              </a:rPr>
              <a:t>servico</a:t>
            </a:r>
            <a:r>
              <a:rPr lang="es-CO" sz="1400">
                <a:cs typeface="Arial" panose="020B0604020202020204"/>
              </a:rPr>
              <a:t> de la api</a:t>
            </a:r>
          </a:p>
          <a:p>
            <a:pPr lvl="1"/>
            <a:r>
              <a:rPr lang="es-CO" sz="1400" err="1">
                <a:solidFill>
                  <a:schemeClr val="tx1"/>
                </a:solidFill>
                <a:ea typeface="+mn-lt"/>
                <a:cs typeface="+mn-lt"/>
              </a:rPr>
              <a:t>node</a:t>
            </a:r>
            <a:r>
              <a:rPr lang="es-CO" sz="1400">
                <a:solidFill>
                  <a:schemeClr val="tx1"/>
                </a:solidFill>
                <a:ea typeface="+mn-lt"/>
                <a:cs typeface="+mn-lt"/>
              </a:rPr>
              <a:t> </a:t>
            </a:r>
            <a:r>
              <a:rPr lang="es-CO" sz="1400" err="1">
                <a:solidFill>
                  <a:schemeClr val="tx1"/>
                </a:solidFill>
                <a:ea typeface="+mn-lt"/>
                <a:cs typeface="+mn-lt"/>
              </a:rPr>
              <a:t>src</a:t>
            </a:r>
            <a:r>
              <a:rPr lang="es-CO" sz="1400">
                <a:solidFill>
                  <a:schemeClr val="tx1"/>
                </a:solidFill>
                <a:ea typeface="+mn-lt"/>
                <a:cs typeface="+mn-lt"/>
              </a:rPr>
              <a:t>/users.js</a:t>
            </a:r>
          </a:p>
          <a:p>
            <a:endParaRPr lang="es-CO" sz="1400">
              <a:solidFill>
                <a:srgbClr val="9BBB59"/>
              </a:solidFill>
              <a:cs typeface="Arial"/>
            </a:endParaRPr>
          </a:p>
          <a:p>
            <a:pPr marL="285750" indent="-285750">
              <a:buFont typeface="Arial,Sans-Serif"/>
              <a:buChar char="•"/>
            </a:pPr>
            <a:r>
              <a:rPr lang="es-CO" sz="1400">
                <a:cs typeface="Arial"/>
              </a:rPr>
              <a:t>Esto lo debe realizar en cada una de las maquinas que estarán ubicadas en el </a:t>
            </a:r>
            <a:r>
              <a:rPr lang="es-CO" sz="1400" err="1">
                <a:cs typeface="Arial"/>
              </a:rPr>
              <a:t>backend</a:t>
            </a:r>
            <a:r>
              <a:rPr lang="es-CO" sz="1400">
                <a:cs typeface="Arial"/>
              </a:rPr>
              <a:t>. La API trabaja en el puerto 4000</a:t>
            </a:r>
          </a:p>
          <a:p>
            <a:pPr lvl="1"/>
            <a:endParaRPr lang="es-CO" sz="1400">
              <a:solidFill>
                <a:schemeClr val="tx1"/>
              </a:solidFill>
              <a:cs typeface="Arial"/>
            </a:endParaRPr>
          </a:p>
        </p:txBody>
      </p:sp>
      <p:sp>
        <p:nvSpPr>
          <p:cNvPr id="8" name="Rectángulo: esquinas redondeadas 7">
            <a:extLst>
              <a:ext uri="{FF2B5EF4-FFF2-40B4-BE49-F238E27FC236}">
                <a16:creationId xmlns:a16="http://schemas.microsoft.com/office/drawing/2014/main" id="{E866EF0F-A1F1-6931-1040-5018E2DE751B}"/>
              </a:ext>
            </a:extLst>
          </p:cNvPr>
          <p:cNvSpPr/>
          <p:nvPr/>
        </p:nvSpPr>
        <p:spPr>
          <a:xfrm>
            <a:off x="7315201" y="1793630"/>
            <a:ext cx="4487595" cy="3938953"/>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91440" tIns="45720" rIns="91440" bIns="45720" rtlCol="0" anchor="ctr"/>
          <a:lstStyle/>
          <a:p>
            <a:pPr marL="285750" indent="-285750" algn="just">
              <a:buFont typeface="Arial" panose="020B0604020202020204" pitchFamily="34" charset="0"/>
              <a:buChar char="•"/>
            </a:pPr>
            <a:endParaRPr lang="es-CO" sz="1400">
              <a:solidFill>
                <a:srgbClr val="4F81BD"/>
              </a:solidFill>
              <a:cs typeface="Arial"/>
            </a:endParaRPr>
          </a:p>
          <a:p>
            <a:endParaRPr lang="es-CO" sz="1400"/>
          </a:p>
        </p:txBody>
      </p:sp>
      <p:sp>
        <p:nvSpPr>
          <p:cNvPr id="9" name="CuadroTexto 8">
            <a:extLst>
              <a:ext uri="{FF2B5EF4-FFF2-40B4-BE49-F238E27FC236}">
                <a16:creationId xmlns:a16="http://schemas.microsoft.com/office/drawing/2014/main" id="{7BD361F7-6235-B47D-D5E5-85375E2529FD}"/>
              </a:ext>
            </a:extLst>
          </p:cNvPr>
          <p:cNvSpPr txBox="1"/>
          <p:nvPr/>
        </p:nvSpPr>
        <p:spPr>
          <a:xfrm>
            <a:off x="7010400" y="5730631"/>
            <a:ext cx="55762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Configuración del proxy para consumir la API</a:t>
            </a:r>
          </a:p>
        </p:txBody>
      </p:sp>
      <p:sp>
        <p:nvSpPr>
          <p:cNvPr id="10" name="CuadroTexto 9">
            <a:extLst>
              <a:ext uri="{FF2B5EF4-FFF2-40B4-BE49-F238E27FC236}">
                <a16:creationId xmlns:a16="http://schemas.microsoft.com/office/drawing/2014/main" id="{221D5E2F-E851-1C1C-F1DB-8E8444E6ADBD}"/>
              </a:ext>
            </a:extLst>
          </p:cNvPr>
          <p:cNvSpPr txBox="1"/>
          <p:nvPr/>
        </p:nvSpPr>
        <p:spPr>
          <a:xfrm>
            <a:off x="7420154" y="1935192"/>
            <a:ext cx="7334554" cy="36471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&lt;</a:t>
            </a:r>
            <a:r>
              <a:rPr lang="en-US" sz="1050" err="1"/>
              <a:t>IfModule</a:t>
            </a:r>
            <a:r>
              <a:rPr lang="en-US" sz="1050"/>
              <a:t> </a:t>
            </a:r>
            <a:r>
              <a:rPr lang="en-US" sz="1050" err="1"/>
              <a:t>mod_proxy.c</a:t>
            </a:r>
            <a:r>
              <a:rPr lang="en-US" sz="1050"/>
              <a:t>&gt;</a:t>
            </a:r>
            <a:endParaRPr lang="en-US" sz="1050">
              <a:cs typeface="Arial"/>
            </a:endParaRPr>
          </a:p>
          <a:p>
            <a:r>
              <a:rPr lang="en-US" sz="1050"/>
              <a:t>    </a:t>
            </a:r>
            <a:r>
              <a:rPr lang="en-US" sz="1050" err="1"/>
              <a:t>ProxyRequests</a:t>
            </a:r>
            <a:r>
              <a:rPr lang="en-US" sz="1050"/>
              <a:t> Off</a:t>
            </a:r>
            <a:endParaRPr lang="en-US" sz="1050">
              <a:cs typeface="Arial"/>
            </a:endParaRPr>
          </a:p>
          <a:p>
            <a:r>
              <a:rPr lang="en-US" sz="1050"/>
              <a:t>    &lt;Proxy *&gt;</a:t>
            </a:r>
            <a:endParaRPr lang="en-US" sz="1050">
              <a:cs typeface="Arial"/>
            </a:endParaRPr>
          </a:p>
          <a:p>
            <a:r>
              <a:rPr lang="en-US" sz="1050"/>
              <a:t>        Require all granted</a:t>
            </a:r>
            <a:endParaRPr lang="en-US" sz="1050">
              <a:cs typeface="Arial"/>
            </a:endParaRPr>
          </a:p>
          <a:p>
            <a:r>
              <a:rPr lang="en-US" sz="1050"/>
              <a:t>    &lt;/Proxy&gt;</a:t>
            </a:r>
            <a:endParaRPr lang="en-US" sz="1050">
              <a:cs typeface="Arial"/>
            </a:endParaRPr>
          </a:p>
          <a:p>
            <a:r>
              <a:rPr lang="en-US" sz="1050"/>
              <a:t>    &lt;proxy balancer://users&gt;</a:t>
            </a:r>
            <a:endParaRPr lang="en-US" sz="1050">
              <a:cs typeface="Arial"/>
            </a:endParaRPr>
          </a:p>
          <a:p>
            <a:r>
              <a:rPr lang="en-US" sz="1050"/>
              <a:t>        </a:t>
            </a:r>
            <a:r>
              <a:rPr lang="en-US" sz="1050" err="1"/>
              <a:t>BalancerMember</a:t>
            </a:r>
            <a:r>
              <a:rPr lang="en-US" sz="1050"/>
              <a:t> http://192.168.50.20:4000/api/users </a:t>
            </a:r>
            <a:r>
              <a:rPr lang="en-US" sz="1050" err="1"/>
              <a:t>loadfactor</a:t>
            </a:r>
            <a:r>
              <a:rPr lang="en-US" sz="1050"/>
              <a:t>=1</a:t>
            </a:r>
            <a:endParaRPr lang="en-US" sz="1050">
              <a:cs typeface="Arial"/>
            </a:endParaRPr>
          </a:p>
          <a:p>
            <a:r>
              <a:rPr lang="en-US" sz="1050"/>
              <a:t>        </a:t>
            </a:r>
            <a:r>
              <a:rPr lang="en-US" sz="1050" err="1"/>
              <a:t>BalancerMember</a:t>
            </a:r>
            <a:r>
              <a:rPr lang="en-US" sz="1050"/>
              <a:t> http://192.168.50.10:4000/api/users </a:t>
            </a:r>
            <a:r>
              <a:rPr lang="en-US" sz="1050" err="1"/>
              <a:t>loadfactor</a:t>
            </a:r>
            <a:r>
              <a:rPr lang="en-US" sz="1050"/>
              <a:t>=1</a:t>
            </a:r>
            <a:endParaRPr lang="en-US" sz="1050">
              <a:cs typeface="Arial"/>
            </a:endParaRPr>
          </a:p>
          <a:p>
            <a:r>
              <a:rPr lang="en-US" sz="1050"/>
              <a:t>        </a:t>
            </a:r>
            <a:r>
              <a:rPr lang="en-US" sz="1050" err="1"/>
              <a:t>ProxySet</a:t>
            </a:r>
            <a:r>
              <a:rPr lang="en-US" sz="1050"/>
              <a:t> </a:t>
            </a:r>
            <a:r>
              <a:rPr lang="en-US" sz="1050" err="1"/>
              <a:t>lbmethod</a:t>
            </a:r>
            <a:r>
              <a:rPr lang="en-US" sz="1050"/>
              <a:t>=</a:t>
            </a:r>
            <a:r>
              <a:rPr lang="en-US" sz="1050" err="1"/>
              <a:t>bytraffic</a:t>
            </a:r>
            <a:endParaRPr lang="en-US" sz="1050">
              <a:cs typeface="Arial"/>
            </a:endParaRPr>
          </a:p>
          <a:p>
            <a:r>
              <a:rPr lang="en-US" sz="1050"/>
              <a:t>    &lt;/proxy&gt;</a:t>
            </a:r>
            <a:endParaRPr lang="en-US" sz="1050">
              <a:cs typeface="Arial"/>
            </a:endParaRPr>
          </a:p>
          <a:p>
            <a:r>
              <a:rPr lang="en-US" sz="1050" err="1"/>
              <a:t>ProxyPass</a:t>
            </a:r>
            <a:r>
              <a:rPr lang="en-US" sz="1050"/>
              <a:t> "/users" "balancer://users/"</a:t>
            </a:r>
            <a:endParaRPr lang="en-US" sz="1050">
              <a:cs typeface="Arial"/>
            </a:endParaRPr>
          </a:p>
          <a:p>
            <a:r>
              <a:rPr lang="en-US" sz="1050"/>
              <a:t>ProxyPassReverse "/users" "balancer://users/"</a:t>
            </a:r>
            <a:endParaRPr lang="en-US" sz="1050">
              <a:cs typeface="Arial"/>
            </a:endParaRPr>
          </a:p>
          <a:p>
            <a:endParaRPr lang="en-US" sz="1050">
              <a:cs typeface="Arial"/>
            </a:endParaRPr>
          </a:p>
          <a:p>
            <a:endParaRPr lang="en-US" sz="1050">
              <a:cs typeface="Arial"/>
            </a:endParaRPr>
          </a:p>
          <a:p>
            <a:r>
              <a:rPr lang="en-US" sz="1050"/>
              <a:t>    &lt;proxy balancer://signup&gt;</a:t>
            </a:r>
            <a:endParaRPr lang="en-US" sz="1050">
              <a:cs typeface="Arial"/>
            </a:endParaRPr>
          </a:p>
          <a:p>
            <a:r>
              <a:rPr lang="en-US" sz="1050"/>
              <a:t>        </a:t>
            </a:r>
            <a:r>
              <a:rPr lang="en-US" sz="1050" err="1"/>
              <a:t>BalancerMember</a:t>
            </a:r>
            <a:r>
              <a:rPr lang="en-US" sz="1050"/>
              <a:t> http://192.168.50.20:4000/api/signup </a:t>
            </a:r>
            <a:r>
              <a:rPr lang="en-US" sz="1050" err="1"/>
              <a:t>loadfactor</a:t>
            </a:r>
            <a:r>
              <a:rPr lang="en-US" sz="1050"/>
              <a:t>=1</a:t>
            </a:r>
            <a:endParaRPr lang="en-US" sz="1050">
              <a:cs typeface="Arial"/>
            </a:endParaRPr>
          </a:p>
          <a:p>
            <a:r>
              <a:rPr lang="en-US" sz="1050"/>
              <a:t>        </a:t>
            </a:r>
            <a:r>
              <a:rPr lang="en-US" sz="1050" err="1"/>
              <a:t>BalancerMember</a:t>
            </a:r>
            <a:r>
              <a:rPr lang="en-US" sz="1050"/>
              <a:t> http://192.168.50.10:4000/api/signup </a:t>
            </a:r>
            <a:r>
              <a:rPr lang="en-US" sz="1050" err="1"/>
              <a:t>loadfactor</a:t>
            </a:r>
            <a:r>
              <a:rPr lang="en-US" sz="1050"/>
              <a:t>=1</a:t>
            </a:r>
            <a:endParaRPr lang="en-US" sz="1050">
              <a:cs typeface="Arial"/>
            </a:endParaRPr>
          </a:p>
          <a:p>
            <a:r>
              <a:rPr lang="en-US" sz="1050"/>
              <a:t>        </a:t>
            </a:r>
            <a:r>
              <a:rPr lang="en-US" sz="1050" err="1"/>
              <a:t>ProxySet</a:t>
            </a:r>
            <a:r>
              <a:rPr lang="en-US" sz="1050"/>
              <a:t> </a:t>
            </a:r>
            <a:r>
              <a:rPr lang="en-US" sz="1050" err="1"/>
              <a:t>lbmethod</a:t>
            </a:r>
            <a:r>
              <a:rPr lang="en-US" sz="1050"/>
              <a:t>=</a:t>
            </a:r>
            <a:r>
              <a:rPr lang="en-US" sz="1050" err="1"/>
              <a:t>bytraffic</a:t>
            </a:r>
            <a:endParaRPr lang="en-US" sz="1050">
              <a:cs typeface="Arial"/>
            </a:endParaRPr>
          </a:p>
          <a:p>
            <a:r>
              <a:rPr lang="en-US" sz="1050"/>
              <a:t>    &lt;/proxy&gt;</a:t>
            </a:r>
            <a:endParaRPr lang="en-US" sz="1050">
              <a:cs typeface="Arial"/>
            </a:endParaRPr>
          </a:p>
          <a:p>
            <a:r>
              <a:rPr lang="en-US" sz="1050" err="1"/>
              <a:t>ProxyPass</a:t>
            </a:r>
            <a:r>
              <a:rPr lang="en-US" sz="1050"/>
              <a:t> "/signup" "balancer://signup/"</a:t>
            </a:r>
            <a:endParaRPr lang="en-US" sz="1050">
              <a:cs typeface="Arial"/>
            </a:endParaRPr>
          </a:p>
          <a:p>
            <a:r>
              <a:rPr lang="en-US" sz="1050"/>
              <a:t>ProxyPassReverse "/signup" "balancer://signup/"</a:t>
            </a:r>
            <a:endParaRPr lang="en-US" sz="1050">
              <a:cs typeface="Arial"/>
            </a:endParaRPr>
          </a:p>
          <a:p>
            <a:r>
              <a:rPr lang="en-US" sz="1050"/>
              <a:t>&lt;/</a:t>
            </a:r>
            <a:r>
              <a:rPr lang="en-US" sz="1050" err="1"/>
              <a:t>IfModule</a:t>
            </a:r>
            <a:r>
              <a:rPr lang="en-US" sz="1050"/>
              <a:t>&gt;           </a:t>
            </a:r>
            <a:endParaRPr lang="en-US" sz="1050">
              <a:cs typeface="Arial"/>
            </a:endParaRPr>
          </a:p>
        </p:txBody>
      </p:sp>
    </p:spTree>
    <p:extLst>
      <p:ext uri="{BB962C8B-B14F-4D97-AF65-F5344CB8AC3E}">
        <p14:creationId xmlns:p14="http://schemas.microsoft.com/office/powerpoint/2010/main" val="256318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AD547AC-A3A9-3D5C-43A1-4F75A9D73806}"/>
              </a:ext>
            </a:extLst>
          </p:cNvPr>
          <p:cNvSpPr/>
          <p:nvPr/>
        </p:nvSpPr>
        <p:spPr>
          <a:xfrm>
            <a:off x="5120640" y="267286"/>
            <a:ext cx="112542" cy="6316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42370FA4-6EDC-3B3B-0428-5B66C0257E01}"/>
              </a:ext>
            </a:extLst>
          </p:cNvPr>
          <p:cNvSpPr txBox="1"/>
          <p:nvPr/>
        </p:nvSpPr>
        <p:spPr>
          <a:xfrm>
            <a:off x="337625" y="636400"/>
            <a:ext cx="6344529" cy="523220"/>
          </a:xfrm>
          <a:prstGeom prst="rect">
            <a:avLst/>
          </a:prstGeom>
          <a:noFill/>
        </p:spPr>
        <p:txBody>
          <a:bodyPr wrap="square" rtlCol="0">
            <a:spAutoFit/>
          </a:bodyPr>
          <a:lstStyle/>
          <a:p>
            <a:pPr algn="ctr"/>
            <a:r>
              <a:rPr lang="es-CO" sz="2800" b="1">
                <a:solidFill>
                  <a:srgbClr val="002060"/>
                </a:solidFill>
                <a:latin typeface="+mj-lt"/>
                <a:cs typeface="Aharoni" panose="02010803020104030203" pitchFamily="2" charset="-79"/>
              </a:rPr>
              <a:t>Funcionamiento y Pruebas</a:t>
            </a:r>
          </a:p>
        </p:txBody>
      </p:sp>
      <p:sp>
        <p:nvSpPr>
          <p:cNvPr id="5" name="CuadroTexto 4">
            <a:extLst>
              <a:ext uri="{FF2B5EF4-FFF2-40B4-BE49-F238E27FC236}">
                <a16:creationId xmlns:a16="http://schemas.microsoft.com/office/drawing/2014/main" id="{5D2ED888-102C-D0FC-2C1F-960C39EA5916}"/>
              </a:ext>
            </a:extLst>
          </p:cNvPr>
          <p:cNvSpPr txBox="1"/>
          <p:nvPr/>
        </p:nvSpPr>
        <p:spPr>
          <a:xfrm>
            <a:off x="570134" y="1071068"/>
            <a:ext cx="6098344" cy="1287532"/>
          </a:xfrm>
          <a:prstGeom prst="rect">
            <a:avLst/>
          </a:prstGeom>
          <a:noFill/>
        </p:spPr>
        <p:txBody>
          <a:bodyPr wrap="square" lIns="91440" tIns="45720" rIns="91440" bIns="45720" anchor="t">
            <a:spAutoFit/>
          </a:bodyPr>
          <a:lstStyle/>
          <a:p>
            <a:pPr algn="just">
              <a:lnSpc>
                <a:spcPct val="150000"/>
              </a:lnSpc>
            </a:pPr>
            <a:r>
              <a:rPr lang="es-ES">
                <a:cs typeface="Arial"/>
              </a:rPr>
              <a:t>Generar espacio de prueba para API y balanceo</a:t>
            </a:r>
          </a:p>
          <a:p>
            <a:pPr algn="just">
              <a:lnSpc>
                <a:spcPct val="150000"/>
              </a:lnSpc>
            </a:pPr>
            <a:endParaRPr lang="es-ES">
              <a:cs typeface="Arial"/>
            </a:endParaRPr>
          </a:p>
          <a:p>
            <a:pPr algn="just">
              <a:lnSpc>
                <a:spcPct val="150000"/>
              </a:lnSpc>
            </a:pPr>
            <a:endParaRPr lang="es-ES">
              <a:cs typeface="Arial"/>
            </a:endParaRPr>
          </a:p>
        </p:txBody>
      </p:sp>
      <p:sp>
        <p:nvSpPr>
          <p:cNvPr id="6" name="Rectángulo: esquinas redondeadas 5">
            <a:extLst>
              <a:ext uri="{FF2B5EF4-FFF2-40B4-BE49-F238E27FC236}">
                <a16:creationId xmlns:a16="http://schemas.microsoft.com/office/drawing/2014/main" id="{01833B6F-852F-9D89-1898-3E768F905AA4}"/>
              </a:ext>
            </a:extLst>
          </p:cNvPr>
          <p:cNvSpPr/>
          <p:nvPr/>
        </p:nvSpPr>
        <p:spPr>
          <a:xfrm>
            <a:off x="248137" y="1707662"/>
            <a:ext cx="6513343" cy="3514968"/>
          </a:xfrm>
          <a:prstGeom prst="round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lIns="91440" tIns="45720" rIns="91440" bIns="45720" rtlCol="0" anchor="ctr"/>
          <a:lstStyle/>
          <a:p>
            <a:pPr marL="285750" indent="-285750">
              <a:buFont typeface="Arial" panose="020B0604020202020204" pitchFamily="34" charset="0"/>
              <a:buChar char="•"/>
            </a:pPr>
            <a:endParaRPr lang="da-DK" sz="1400">
              <a:cs typeface="Arial"/>
            </a:endParaRPr>
          </a:p>
          <a:p>
            <a:pPr lvl="1"/>
            <a:endParaRPr lang="es-CO" sz="1400">
              <a:solidFill>
                <a:schemeClr val="tx1"/>
              </a:solidFill>
              <a:cs typeface="Arial"/>
            </a:endParaRPr>
          </a:p>
        </p:txBody>
      </p:sp>
      <p:sp>
        <p:nvSpPr>
          <p:cNvPr id="8" name="Rectángulo: esquinas redondeadas 7">
            <a:extLst>
              <a:ext uri="{FF2B5EF4-FFF2-40B4-BE49-F238E27FC236}">
                <a16:creationId xmlns:a16="http://schemas.microsoft.com/office/drawing/2014/main" id="{E866EF0F-A1F1-6931-1040-5018E2DE751B}"/>
              </a:ext>
            </a:extLst>
          </p:cNvPr>
          <p:cNvSpPr/>
          <p:nvPr/>
        </p:nvSpPr>
        <p:spPr>
          <a:xfrm>
            <a:off x="7315201" y="1793630"/>
            <a:ext cx="4487595" cy="3938953"/>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91440" tIns="45720" rIns="91440" bIns="45720" rtlCol="0" anchor="ctr"/>
          <a:lstStyle/>
          <a:p>
            <a:pPr marL="285750" indent="-285750" algn="just">
              <a:buFont typeface="Arial" panose="020B0604020202020204" pitchFamily="34" charset="0"/>
              <a:buChar char="•"/>
            </a:pPr>
            <a:endParaRPr lang="es-CO" sz="1400">
              <a:solidFill>
                <a:srgbClr val="4F81BD"/>
              </a:solidFill>
              <a:cs typeface="Arial"/>
            </a:endParaRPr>
          </a:p>
          <a:p>
            <a:endParaRPr lang="es-CO" sz="1400"/>
          </a:p>
        </p:txBody>
      </p:sp>
      <p:sp>
        <p:nvSpPr>
          <p:cNvPr id="9" name="CuadroTexto 8">
            <a:extLst>
              <a:ext uri="{FF2B5EF4-FFF2-40B4-BE49-F238E27FC236}">
                <a16:creationId xmlns:a16="http://schemas.microsoft.com/office/drawing/2014/main" id="{7BD361F7-6235-B47D-D5E5-85375E2529FD}"/>
              </a:ext>
            </a:extLst>
          </p:cNvPr>
          <p:cNvSpPr txBox="1"/>
          <p:nvPr/>
        </p:nvSpPr>
        <p:spPr>
          <a:xfrm>
            <a:off x="7010400" y="5730631"/>
            <a:ext cx="55762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t>Configuración del proxy para consumir la API</a:t>
            </a:r>
          </a:p>
        </p:txBody>
      </p:sp>
      <p:sp>
        <p:nvSpPr>
          <p:cNvPr id="10" name="CuadroTexto 9">
            <a:extLst>
              <a:ext uri="{FF2B5EF4-FFF2-40B4-BE49-F238E27FC236}">
                <a16:creationId xmlns:a16="http://schemas.microsoft.com/office/drawing/2014/main" id="{221D5E2F-E851-1C1C-F1DB-8E8444E6ADBD}"/>
              </a:ext>
            </a:extLst>
          </p:cNvPr>
          <p:cNvSpPr txBox="1"/>
          <p:nvPr/>
        </p:nvSpPr>
        <p:spPr>
          <a:xfrm>
            <a:off x="7420154" y="1935192"/>
            <a:ext cx="3977441"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E06C75"/>
                </a:solidFill>
                <a:latin typeface="Consolas"/>
                <a:cs typeface="Arial"/>
              </a:rPr>
              <a:t>config</a:t>
            </a:r>
            <a:r>
              <a:rPr lang="en-US" sz="1100">
                <a:solidFill>
                  <a:srgbClr val="ABB2BF"/>
                </a:solidFill>
                <a:latin typeface="Consolas"/>
                <a:cs typeface="Arial"/>
              </a:rPr>
              <a:t>:</a:t>
            </a:r>
          </a:p>
          <a:p>
            <a:r>
              <a:rPr lang="en-US" sz="1100">
                <a:solidFill>
                  <a:srgbClr val="ABB2BF"/>
                </a:solidFill>
                <a:latin typeface="Consolas"/>
                <a:cs typeface="Arial"/>
              </a:rPr>
              <a:t>  </a:t>
            </a:r>
            <a:r>
              <a:rPr lang="en-US" sz="1100">
                <a:solidFill>
                  <a:srgbClr val="E06C75"/>
                </a:solidFill>
                <a:latin typeface="Consolas"/>
                <a:cs typeface="Arial"/>
              </a:rPr>
              <a:t>target</a:t>
            </a:r>
            <a:r>
              <a:rPr lang="en-US" sz="1100">
                <a:solidFill>
                  <a:srgbClr val="ABB2BF"/>
                </a:solidFill>
                <a:latin typeface="Consolas"/>
                <a:cs typeface="Arial"/>
              </a:rPr>
              <a:t>: </a:t>
            </a:r>
            <a:r>
              <a:rPr lang="en-US" sz="1100">
                <a:solidFill>
                  <a:srgbClr val="98C379"/>
                </a:solidFill>
                <a:latin typeface="Consolas"/>
                <a:cs typeface="Arial"/>
              </a:rPr>
              <a:t>"http://192.168.50.10:4000/</a:t>
            </a:r>
            <a:r>
              <a:rPr lang="en-US" sz="1100" err="1">
                <a:solidFill>
                  <a:srgbClr val="98C379"/>
                </a:solidFill>
                <a:latin typeface="Consolas"/>
                <a:cs typeface="Arial"/>
              </a:rPr>
              <a:t>api</a:t>
            </a:r>
            <a:r>
              <a:rPr lang="en-US" sz="1100">
                <a:solidFill>
                  <a:srgbClr val="98C379"/>
                </a:solidFill>
                <a:latin typeface="Consolas"/>
                <a:cs typeface="Arial"/>
              </a:rPr>
              <a:t>"</a:t>
            </a:r>
            <a:r>
              <a:rPr lang="en-US" sz="1100">
                <a:solidFill>
                  <a:srgbClr val="ABB2BF"/>
                </a:solidFill>
                <a:latin typeface="Consolas"/>
                <a:cs typeface="Arial"/>
              </a:rPr>
              <a:t> </a:t>
            </a:r>
            <a:r>
              <a:rPr lang="en-US" sz="1100">
                <a:solidFill>
                  <a:srgbClr val="7F848E"/>
                </a:solidFill>
                <a:latin typeface="Consolas"/>
                <a:cs typeface="Arial"/>
              </a:rPr>
              <a:t>#servidor backend</a:t>
            </a:r>
          </a:p>
          <a:p>
            <a:r>
              <a:rPr lang="en-US" sz="1100">
                <a:solidFill>
                  <a:srgbClr val="ABB2BF"/>
                </a:solidFill>
                <a:latin typeface="Consolas"/>
                <a:cs typeface="Arial"/>
              </a:rPr>
              <a:t>  </a:t>
            </a:r>
            <a:r>
              <a:rPr lang="en-US" sz="1100">
                <a:solidFill>
                  <a:srgbClr val="E06C75"/>
                </a:solidFill>
                <a:latin typeface="Consolas"/>
                <a:cs typeface="Arial"/>
              </a:rPr>
              <a:t>phases</a:t>
            </a:r>
            <a:r>
              <a:rPr lang="en-US" sz="1100">
                <a:solidFill>
                  <a:srgbClr val="ABB2BF"/>
                </a:solidFill>
                <a:latin typeface="Consolas"/>
                <a:cs typeface="Arial"/>
              </a:rPr>
              <a:t>:</a:t>
            </a:r>
          </a:p>
          <a:p>
            <a:r>
              <a:rPr lang="en-US" sz="1100">
                <a:solidFill>
                  <a:srgbClr val="ABB2BF"/>
                </a:solidFill>
                <a:latin typeface="Consolas"/>
                <a:cs typeface="Arial"/>
              </a:rPr>
              <a:t>    - </a:t>
            </a:r>
            <a:r>
              <a:rPr lang="en-US" sz="1100">
                <a:solidFill>
                  <a:srgbClr val="E06C75"/>
                </a:solidFill>
                <a:latin typeface="Consolas"/>
                <a:cs typeface="Arial"/>
              </a:rPr>
              <a:t>duration</a:t>
            </a:r>
            <a:r>
              <a:rPr lang="en-US" sz="1100">
                <a:solidFill>
                  <a:srgbClr val="ABB2BF"/>
                </a:solidFill>
                <a:latin typeface="Consolas"/>
                <a:cs typeface="Arial"/>
              </a:rPr>
              <a:t>: </a:t>
            </a:r>
            <a:r>
              <a:rPr lang="en-US" sz="1100">
                <a:solidFill>
                  <a:srgbClr val="D19A66"/>
                </a:solidFill>
                <a:latin typeface="Consolas"/>
                <a:cs typeface="Arial"/>
              </a:rPr>
              <a:t>60</a:t>
            </a:r>
          </a:p>
          <a:p>
            <a:r>
              <a:rPr lang="en-US" sz="1100">
                <a:solidFill>
                  <a:srgbClr val="ABB2BF"/>
                </a:solidFill>
                <a:latin typeface="Consolas"/>
                <a:cs typeface="Arial"/>
              </a:rPr>
              <a:t>      </a:t>
            </a:r>
            <a:r>
              <a:rPr lang="en-US" sz="1100" err="1">
                <a:solidFill>
                  <a:srgbClr val="E06C75"/>
                </a:solidFill>
                <a:latin typeface="Consolas"/>
                <a:cs typeface="Arial"/>
              </a:rPr>
              <a:t>arrivalRate</a:t>
            </a:r>
            <a:r>
              <a:rPr lang="en-US" sz="1100">
                <a:solidFill>
                  <a:srgbClr val="ABB2BF"/>
                </a:solidFill>
                <a:latin typeface="Consolas"/>
                <a:cs typeface="Arial"/>
              </a:rPr>
              <a:t>: </a:t>
            </a:r>
            <a:r>
              <a:rPr lang="en-US" sz="1100">
                <a:solidFill>
                  <a:srgbClr val="D19A66"/>
                </a:solidFill>
                <a:latin typeface="Consolas"/>
                <a:cs typeface="Arial"/>
              </a:rPr>
              <a:t>60</a:t>
            </a:r>
          </a:p>
          <a:p>
            <a:r>
              <a:rPr lang="en-US" sz="1100">
                <a:solidFill>
                  <a:srgbClr val="ABB2BF"/>
                </a:solidFill>
                <a:latin typeface="Consolas"/>
                <a:cs typeface="Arial"/>
              </a:rPr>
              <a:t>      </a:t>
            </a:r>
            <a:r>
              <a:rPr lang="en-US" sz="1100">
                <a:solidFill>
                  <a:srgbClr val="E06C75"/>
                </a:solidFill>
                <a:latin typeface="Consolas"/>
                <a:cs typeface="Arial"/>
              </a:rPr>
              <a:t>name</a:t>
            </a:r>
            <a:r>
              <a:rPr lang="en-US" sz="1100">
                <a:solidFill>
                  <a:srgbClr val="ABB2BF"/>
                </a:solidFill>
                <a:latin typeface="Consolas"/>
                <a:cs typeface="Arial"/>
              </a:rPr>
              <a:t>: </a:t>
            </a:r>
            <a:r>
              <a:rPr lang="en-US" sz="1100">
                <a:solidFill>
                  <a:srgbClr val="98C379"/>
                </a:solidFill>
                <a:latin typeface="Consolas"/>
                <a:cs typeface="Arial"/>
              </a:rPr>
              <a:t>Warm up</a:t>
            </a:r>
          </a:p>
          <a:p>
            <a:r>
              <a:rPr lang="en-US" sz="1100">
                <a:solidFill>
                  <a:srgbClr val="E06C75"/>
                </a:solidFill>
                <a:latin typeface="Consolas"/>
                <a:cs typeface="Arial"/>
              </a:rPr>
              <a:t>scenarios</a:t>
            </a:r>
            <a:r>
              <a:rPr lang="en-US" sz="1100">
                <a:solidFill>
                  <a:srgbClr val="ABB2BF"/>
                </a:solidFill>
                <a:latin typeface="Consolas"/>
                <a:cs typeface="Arial"/>
              </a:rPr>
              <a:t>:</a:t>
            </a:r>
          </a:p>
          <a:p>
            <a:r>
              <a:rPr lang="en-US" sz="1100">
                <a:solidFill>
                  <a:srgbClr val="ABB2BF"/>
                </a:solidFill>
                <a:latin typeface="Consolas"/>
                <a:cs typeface="Arial"/>
              </a:rPr>
              <a:t>  - </a:t>
            </a:r>
            <a:r>
              <a:rPr lang="en-US" sz="1100">
                <a:solidFill>
                  <a:srgbClr val="E06C75"/>
                </a:solidFill>
                <a:latin typeface="Consolas"/>
                <a:cs typeface="Arial"/>
              </a:rPr>
              <a:t>name</a:t>
            </a:r>
            <a:r>
              <a:rPr lang="en-US" sz="1100">
                <a:solidFill>
                  <a:srgbClr val="ABB2BF"/>
                </a:solidFill>
                <a:latin typeface="Consolas"/>
                <a:cs typeface="Arial"/>
              </a:rPr>
              <a:t>: </a:t>
            </a:r>
            <a:r>
              <a:rPr lang="en-US" sz="1100">
                <a:solidFill>
                  <a:srgbClr val="98C379"/>
                </a:solidFill>
                <a:latin typeface="Consolas"/>
                <a:cs typeface="Arial"/>
              </a:rPr>
              <a:t>"test1"</a:t>
            </a:r>
          </a:p>
          <a:p>
            <a:r>
              <a:rPr lang="en-US" sz="1100">
                <a:solidFill>
                  <a:srgbClr val="ABB2BF"/>
                </a:solidFill>
                <a:latin typeface="Consolas"/>
                <a:cs typeface="Arial"/>
              </a:rPr>
              <a:t>    </a:t>
            </a:r>
            <a:r>
              <a:rPr lang="en-US" sz="1100">
                <a:solidFill>
                  <a:srgbClr val="E06C75"/>
                </a:solidFill>
                <a:latin typeface="Consolas"/>
                <a:cs typeface="Arial"/>
              </a:rPr>
              <a:t>flow</a:t>
            </a:r>
            <a:r>
              <a:rPr lang="en-US" sz="1100">
                <a:solidFill>
                  <a:srgbClr val="ABB2BF"/>
                </a:solidFill>
                <a:latin typeface="Consolas"/>
                <a:cs typeface="Arial"/>
              </a:rPr>
              <a:t>:</a:t>
            </a:r>
          </a:p>
          <a:p>
            <a:r>
              <a:rPr lang="en-US" sz="1100">
                <a:solidFill>
                  <a:srgbClr val="ABB2BF"/>
                </a:solidFill>
                <a:latin typeface="Consolas"/>
                <a:cs typeface="Arial"/>
              </a:rPr>
              <a:t>      - </a:t>
            </a:r>
            <a:r>
              <a:rPr lang="en-US" sz="1100">
                <a:solidFill>
                  <a:srgbClr val="E06C75"/>
                </a:solidFill>
                <a:latin typeface="Consolas"/>
                <a:cs typeface="Arial"/>
              </a:rPr>
              <a:t>get</a:t>
            </a:r>
            <a:r>
              <a:rPr lang="en-US" sz="1100">
                <a:solidFill>
                  <a:srgbClr val="ABB2BF"/>
                </a:solidFill>
                <a:latin typeface="Consolas"/>
                <a:cs typeface="Arial"/>
              </a:rPr>
              <a:t>:</a:t>
            </a:r>
          </a:p>
          <a:p>
            <a:r>
              <a:rPr lang="en-US" sz="1100">
                <a:solidFill>
                  <a:srgbClr val="ABB2BF"/>
                </a:solidFill>
                <a:latin typeface="Consolas"/>
                <a:cs typeface="Arial"/>
              </a:rPr>
              <a:t>         </a:t>
            </a:r>
            <a:r>
              <a:rPr lang="en-US" sz="1100" err="1">
                <a:solidFill>
                  <a:srgbClr val="E06C75"/>
                </a:solidFill>
                <a:latin typeface="Consolas"/>
                <a:cs typeface="Arial"/>
              </a:rPr>
              <a:t>url</a:t>
            </a:r>
            <a:r>
              <a:rPr lang="en-US" sz="1100">
                <a:solidFill>
                  <a:srgbClr val="ABB2BF"/>
                </a:solidFill>
                <a:latin typeface="Consolas"/>
                <a:cs typeface="Arial"/>
              </a:rPr>
              <a:t>: </a:t>
            </a:r>
            <a:r>
              <a:rPr lang="en-US" sz="1100">
                <a:solidFill>
                  <a:srgbClr val="98C379"/>
                </a:solidFill>
                <a:latin typeface="Consolas"/>
                <a:cs typeface="Arial"/>
              </a:rPr>
              <a:t>"/users"</a:t>
            </a:r>
          </a:p>
          <a:p>
            <a:r>
              <a:rPr lang="en-US" sz="1100">
                <a:solidFill>
                  <a:srgbClr val="ABB2BF"/>
                </a:solidFill>
                <a:latin typeface="Consolas"/>
                <a:cs typeface="Arial"/>
              </a:rPr>
              <a:t>      - </a:t>
            </a:r>
            <a:r>
              <a:rPr lang="en-US" sz="1100">
                <a:solidFill>
                  <a:srgbClr val="E06C75"/>
                </a:solidFill>
                <a:latin typeface="Consolas"/>
                <a:cs typeface="Arial"/>
              </a:rPr>
              <a:t>think</a:t>
            </a:r>
            <a:r>
              <a:rPr lang="en-US" sz="1100">
                <a:solidFill>
                  <a:srgbClr val="ABB2BF"/>
                </a:solidFill>
                <a:latin typeface="Consolas"/>
                <a:cs typeface="Arial"/>
              </a:rPr>
              <a:t>: </a:t>
            </a:r>
            <a:r>
              <a:rPr lang="en-US" sz="1100">
                <a:solidFill>
                  <a:srgbClr val="D19A66"/>
                </a:solidFill>
                <a:latin typeface="Consolas"/>
                <a:cs typeface="Arial"/>
              </a:rPr>
              <a:t>1</a:t>
            </a:r>
          </a:p>
          <a:p>
            <a:r>
              <a:rPr lang="en-US" sz="1100">
                <a:solidFill>
                  <a:srgbClr val="D19A66"/>
                </a:solidFill>
                <a:latin typeface="Consolas"/>
                <a:cs typeface="Arial"/>
              </a:rPr>
              <a:t># genera </a:t>
            </a:r>
            <a:r>
              <a:rPr lang="en-US" sz="1100" err="1">
                <a:solidFill>
                  <a:srgbClr val="D19A66"/>
                </a:solidFill>
                <a:latin typeface="Consolas"/>
                <a:cs typeface="Arial"/>
              </a:rPr>
              <a:t>peticiones</a:t>
            </a:r>
            <a:r>
              <a:rPr lang="en-US" sz="1100">
                <a:solidFill>
                  <a:srgbClr val="D19A66"/>
                </a:solidFill>
                <a:latin typeface="Consolas"/>
                <a:cs typeface="Arial"/>
              </a:rPr>
              <a:t> post y </a:t>
            </a:r>
            <a:r>
              <a:rPr lang="en-US" sz="1100" err="1">
                <a:solidFill>
                  <a:srgbClr val="D19A66"/>
                </a:solidFill>
                <a:latin typeface="Consolas"/>
                <a:cs typeface="Arial"/>
              </a:rPr>
              <a:t>actualiza</a:t>
            </a:r>
            <a:r>
              <a:rPr lang="en-US" sz="1100">
                <a:solidFill>
                  <a:srgbClr val="D19A66"/>
                </a:solidFill>
                <a:latin typeface="Consolas"/>
                <a:cs typeface="Arial"/>
              </a:rPr>
              <a:t> la base de </a:t>
            </a:r>
            <a:r>
              <a:rPr lang="en-US" sz="1100" err="1">
                <a:solidFill>
                  <a:srgbClr val="D19A66"/>
                </a:solidFill>
                <a:latin typeface="Consolas"/>
                <a:cs typeface="Arial"/>
              </a:rPr>
              <a:t>datos</a:t>
            </a:r>
            <a:endParaRPr lang="en-US" sz="1100">
              <a:solidFill>
                <a:srgbClr val="D19A66"/>
              </a:solidFill>
              <a:latin typeface="Consolas"/>
              <a:cs typeface="Arial"/>
            </a:endParaRPr>
          </a:p>
          <a:p>
            <a:r>
              <a:rPr lang="en-US" sz="1100">
                <a:solidFill>
                  <a:srgbClr val="ABB2BF"/>
                </a:solidFill>
                <a:latin typeface="Consolas"/>
                <a:cs typeface="Arial"/>
              </a:rPr>
              <a:t>      - </a:t>
            </a:r>
            <a:r>
              <a:rPr lang="en-US" sz="1100">
                <a:solidFill>
                  <a:srgbClr val="E06C75"/>
                </a:solidFill>
                <a:latin typeface="Consolas"/>
                <a:cs typeface="Arial"/>
              </a:rPr>
              <a:t>post</a:t>
            </a:r>
            <a:r>
              <a:rPr lang="en-US" sz="1100">
                <a:solidFill>
                  <a:srgbClr val="ABB2BF"/>
                </a:solidFill>
                <a:latin typeface="Consolas"/>
                <a:cs typeface="Arial"/>
              </a:rPr>
              <a:t>:</a:t>
            </a:r>
          </a:p>
          <a:p>
            <a:r>
              <a:rPr lang="en-US" sz="1100">
                <a:solidFill>
                  <a:srgbClr val="ABB2BF"/>
                </a:solidFill>
                <a:latin typeface="Consolas"/>
                <a:cs typeface="Arial"/>
              </a:rPr>
              <a:t>         </a:t>
            </a:r>
            <a:r>
              <a:rPr lang="en-US" sz="1100" err="1">
                <a:solidFill>
                  <a:srgbClr val="E06C75"/>
                </a:solidFill>
                <a:latin typeface="Consolas"/>
                <a:cs typeface="Arial"/>
              </a:rPr>
              <a:t>url</a:t>
            </a:r>
            <a:r>
              <a:rPr lang="en-US" sz="1100">
                <a:solidFill>
                  <a:srgbClr val="ABB2BF"/>
                </a:solidFill>
                <a:latin typeface="Consolas"/>
                <a:cs typeface="Arial"/>
              </a:rPr>
              <a:t>: </a:t>
            </a:r>
            <a:r>
              <a:rPr lang="en-US" sz="1100">
                <a:solidFill>
                  <a:srgbClr val="98C379"/>
                </a:solidFill>
                <a:latin typeface="Consolas"/>
                <a:cs typeface="Arial"/>
              </a:rPr>
              <a:t>"/signup"</a:t>
            </a:r>
          </a:p>
          <a:p>
            <a:r>
              <a:rPr lang="en-US" sz="1100">
                <a:solidFill>
                  <a:srgbClr val="ABB2BF"/>
                </a:solidFill>
                <a:latin typeface="Consolas"/>
                <a:cs typeface="Arial"/>
              </a:rPr>
              <a:t>          </a:t>
            </a:r>
          </a:p>
          <a:p>
            <a:r>
              <a:rPr lang="en-US" sz="1100">
                <a:solidFill>
                  <a:srgbClr val="ABB2BF"/>
                </a:solidFill>
                <a:latin typeface="Consolas"/>
                <a:cs typeface="Arial"/>
              </a:rPr>
              <a:t>          </a:t>
            </a:r>
            <a:r>
              <a:rPr lang="en-US" sz="1100" err="1">
                <a:solidFill>
                  <a:srgbClr val="E06C75"/>
                </a:solidFill>
                <a:latin typeface="Consolas"/>
                <a:cs typeface="Arial"/>
              </a:rPr>
              <a:t>json</a:t>
            </a:r>
            <a:r>
              <a:rPr lang="en-US" sz="1100">
                <a:solidFill>
                  <a:srgbClr val="ABB2BF"/>
                </a:solidFill>
                <a:latin typeface="Consolas"/>
                <a:cs typeface="Arial"/>
              </a:rPr>
              <a:t>:</a:t>
            </a:r>
          </a:p>
          <a:p>
            <a:r>
              <a:rPr lang="en-US" sz="1100">
                <a:solidFill>
                  <a:srgbClr val="ABB2BF"/>
                </a:solidFill>
                <a:latin typeface="Consolas"/>
                <a:cs typeface="Arial"/>
              </a:rPr>
              <a:t>           </a:t>
            </a:r>
            <a:r>
              <a:rPr lang="en-US" sz="1100">
                <a:solidFill>
                  <a:srgbClr val="E06C75"/>
                </a:solidFill>
                <a:latin typeface="Consolas"/>
                <a:cs typeface="Arial"/>
              </a:rPr>
              <a:t>email</a:t>
            </a:r>
            <a:r>
              <a:rPr lang="en-US" sz="1100">
                <a:solidFill>
                  <a:srgbClr val="ABB2BF"/>
                </a:solidFill>
                <a:latin typeface="Consolas"/>
                <a:cs typeface="Arial"/>
              </a:rPr>
              <a:t>: </a:t>
            </a:r>
            <a:r>
              <a:rPr lang="en-US" sz="1100">
                <a:solidFill>
                  <a:srgbClr val="98C379"/>
                </a:solidFill>
                <a:latin typeface="Consolas"/>
                <a:cs typeface="Arial"/>
              </a:rPr>
              <a:t>"</a:t>
            </a:r>
            <a:r>
              <a:rPr lang="en-US" sz="1100">
                <a:solidFill>
                  <a:srgbClr val="98C379"/>
                </a:solidFill>
                <a:latin typeface="Consolas"/>
                <a:cs typeface="Arial"/>
                <a:hlinkClick r:id="rId2"/>
              </a:rPr>
              <a:t>{correoGenerico@email.com</a:t>
            </a:r>
            <a:r>
              <a:rPr lang="en-US" sz="1100">
                <a:solidFill>
                  <a:srgbClr val="98C379"/>
                </a:solidFill>
                <a:latin typeface="Consolas"/>
                <a:cs typeface="Arial"/>
              </a:rPr>
              <a:t>}"</a:t>
            </a:r>
          </a:p>
          <a:p>
            <a:r>
              <a:rPr lang="en-US">
                <a:solidFill>
                  <a:srgbClr val="ABB2BF"/>
                </a:solidFill>
                <a:latin typeface="Consolas"/>
                <a:cs typeface="Arial"/>
              </a:rPr>
              <a:t>       </a:t>
            </a:r>
            <a:r>
              <a:rPr lang="en-US" sz="1100">
                <a:solidFill>
                  <a:srgbClr val="E06C75"/>
                </a:solidFill>
                <a:latin typeface="Consolas"/>
                <a:cs typeface="Arial"/>
              </a:rPr>
              <a:t>password</a:t>
            </a:r>
            <a:r>
              <a:rPr lang="en-US" sz="1100">
                <a:solidFill>
                  <a:srgbClr val="ABB2BF"/>
                </a:solidFill>
                <a:latin typeface="Consolas"/>
                <a:cs typeface="Arial"/>
              </a:rPr>
              <a:t>: </a:t>
            </a:r>
            <a:r>
              <a:rPr lang="en-US" sz="1100">
                <a:solidFill>
                  <a:srgbClr val="98C379"/>
                </a:solidFill>
                <a:latin typeface="Consolas"/>
                <a:cs typeface="Arial"/>
              </a:rPr>
              <a:t>"{Contraseña123}"</a:t>
            </a:r>
            <a:endParaRPr lang="en-US"/>
          </a:p>
        </p:txBody>
      </p:sp>
      <p:sp>
        <p:nvSpPr>
          <p:cNvPr id="3" name="CuadroTexto 2">
            <a:extLst>
              <a:ext uri="{FF2B5EF4-FFF2-40B4-BE49-F238E27FC236}">
                <a16:creationId xmlns:a16="http://schemas.microsoft.com/office/drawing/2014/main" id="{B0BC2162-861E-102E-F0AD-48D40C5CF3DF}"/>
              </a:ext>
            </a:extLst>
          </p:cNvPr>
          <p:cNvSpPr txBox="1"/>
          <p:nvPr/>
        </p:nvSpPr>
        <p:spPr>
          <a:xfrm>
            <a:off x="871268" y="1697966"/>
            <a:ext cx="584152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E06C75"/>
                </a:solidFill>
                <a:latin typeface="Consolas"/>
              </a:rPr>
              <a:t>config</a:t>
            </a:r>
            <a:r>
              <a:rPr lang="en-US" sz="1100">
                <a:solidFill>
                  <a:srgbClr val="ABB2BF"/>
                </a:solidFill>
                <a:latin typeface="Consolas"/>
              </a:rPr>
              <a:t>:</a:t>
            </a:r>
          </a:p>
          <a:p>
            <a:r>
              <a:rPr lang="en-US" sz="1100">
                <a:solidFill>
                  <a:srgbClr val="ABB2BF"/>
                </a:solidFill>
                <a:latin typeface="Consolas"/>
              </a:rPr>
              <a:t>  </a:t>
            </a:r>
            <a:r>
              <a:rPr lang="en-US" sz="1100">
                <a:solidFill>
                  <a:srgbClr val="E06C75"/>
                </a:solidFill>
                <a:latin typeface="Consolas"/>
              </a:rPr>
              <a:t>target</a:t>
            </a:r>
            <a:r>
              <a:rPr lang="en-US" sz="1100">
                <a:solidFill>
                  <a:srgbClr val="ABB2BF"/>
                </a:solidFill>
                <a:latin typeface="Consolas"/>
              </a:rPr>
              <a:t>: </a:t>
            </a:r>
            <a:r>
              <a:rPr lang="en-US" sz="1100">
                <a:solidFill>
                  <a:srgbClr val="98C379"/>
                </a:solidFill>
                <a:latin typeface="Consolas"/>
              </a:rPr>
              <a:t>"http://192.168.50.30"</a:t>
            </a:r>
            <a:r>
              <a:rPr lang="en-US" sz="1100">
                <a:solidFill>
                  <a:srgbClr val="ABB2BF"/>
                </a:solidFill>
                <a:latin typeface="Consolas"/>
              </a:rPr>
              <a:t> </a:t>
            </a:r>
            <a:r>
              <a:rPr lang="en-US" sz="1100">
                <a:solidFill>
                  <a:srgbClr val="7F848E"/>
                </a:solidFill>
                <a:latin typeface="Consolas"/>
              </a:rPr>
              <a:t>#servidor proxy</a:t>
            </a:r>
          </a:p>
          <a:p>
            <a:r>
              <a:rPr lang="en-US" sz="1100">
                <a:solidFill>
                  <a:srgbClr val="ABB2BF"/>
                </a:solidFill>
                <a:latin typeface="Consolas"/>
              </a:rPr>
              <a:t>  </a:t>
            </a:r>
            <a:r>
              <a:rPr lang="en-US" sz="1100">
                <a:solidFill>
                  <a:srgbClr val="E06C75"/>
                </a:solidFill>
                <a:latin typeface="Consolas"/>
              </a:rPr>
              <a:t>phases</a:t>
            </a:r>
            <a:r>
              <a:rPr lang="en-US" sz="1100">
                <a:solidFill>
                  <a:srgbClr val="ABB2BF"/>
                </a:solidFill>
                <a:latin typeface="Consolas"/>
              </a:rPr>
              <a:t>:</a:t>
            </a:r>
          </a:p>
          <a:p>
            <a:r>
              <a:rPr lang="en-US" sz="1100">
                <a:solidFill>
                  <a:srgbClr val="ABB2BF"/>
                </a:solidFill>
                <a:latin typeface="Consolas"/>
              </a:rPr>
              <a:t>    - </a:t>
            </a:r>
            <a:r>
              <a:rPr lang="en-US" sz="1100">
                <a:solidFill>
                  <a:srgbClr val="E06C75"/>
                </a:solidFill>
                <a:latin typeface="Consolas"/>
              </a:rPr>
              <a:t>duration</a:t>
            </a:r>
            <a:r>
              <a:rPr lang="en-US" sz="1100">
                <a:solidFill>
                  <a:srgbClr val="ABB2BF"/>
                </a:solidFill>
                <a:latin typeface="Consolas"/>
              </a:rPr>
              <a:t>: </a:t>
            </a:r>
            <a:r>
              <a:rPr lang="en-US" sz="1100">
                <a:solidFill>
                  <a:srgbClr val="D19A66"/>
                </a:solidFill>
                <a:latin typeface="Consolas"/>
              </a:rPr>
              <a:t>60</a:t>
            </a:r>
          </a:p>
          <a:p>
            <a:r>
              <a:rPr lang="en-US" sz="1100">
                <a:solidFill>
                  <a:srgbClr val="ABB2BF"/>
                </a:solidFill>
                <a:latin typeface="Consolas"/>
              </a:rPr>
              <a:t>      </a:t>
            </a:r>
            <a:r>
              <a:rPr lang="en-US" sz="1100" err="1">
                <a:solidFill>
                  <a:srgbClr val="E06C75"/>
                </a:solidFill>
                <a:latin typeface="Consolas"/>
              </a:rPr>
              <a:t>arrivalRate</a:t>
            </a:r>
            <a:r>
              <a:rPr lang="en-US" sz="1100">
                <a:solidFill>
                  <a:srgbClr val="ABB2BF"/>
                </a:solidFill>
                <a:latin typeface="Consolas"/>
              </a:rPr>
              <a:t>: </a:t>
            </a:r>
            <a:r>
              <a:rPr lang="en-US" sz="1100">
                <a:solidFill>
                  <a:srgbClr val="D19A66"/>
                </a:solidFill>
                <a:latin typeface="Consolas"/>
              </a:rPr>
              <a:t>60</a:t>
            </a:r>
          </a:p>
          <a:p>
            <a:r>
              <a:rPr lang="en-US" sz="1100">
                <a:solidFill>
                  <a:srgbClr val="ABB2BF"/>
                </a:solidFill>
                <a:latin typeface="Consolas"/>
              </a:rPr>
              <a:t>      </a:t>
            </a:r>
            <a:r>
              <a:rPr lang="en-US" sz="1100">
                <a:solidFill>
                  <a:srgbClr val="E06C75"/>
                </a:solidFill>
                <a:latin typeface="Consolas"/>
              </a:rPr>
              <a:t>name</a:t>
            </a:r>
            <a:r>
              <a:rPr lang="en-US" sz="1100">
                <a:solidFill>
                  <a:srgbClr val="ABB2BF"/>
                </a:solidFill>
                <a:latin typeface="Consolas"/>
              </a:rPr>
              <a:t>: </a:t>
            </a:r>
            <a:r>
              <a:rPr lang="en-US" sz="1100">
                <a:solidFill>
                  <a:srgbClr val="98C379"/>
                </a:solidFill>
                <a:latin typeface="Consolas"/>
              </a:rPr>
              <a:t>Warm up</a:t>
            </a:r>
          </a:p>
          <a:p>
            <a:r>
              <a:rPr lang="en-US" sz="1100">
                <a:solidFill>
                  <a:srgbClr val="E06C75"/>
                </a:solidFill>
                <a:latin typeface="Consolas"/>
              </a:rPr>
              <a:t>scenarios</a:t>
            </a:r>
            <a:r>
              <a:rPr lang="en-US" sz="1100">
                <a:solidFill>
                  <a:srgbClr val="ABB2BF"/>
                </a:solidFill>
                <a:latin typeface="Consolas"/>
              </a:rPr>
              <a:t>:</a:t>
            </a:r>
          </a:p>
          <a:p>
            <a:r>
              <a:rPr lang="en-US" sz="1100">
                <a:solidFill>
                  <a:srgbClr val="ABB2BF"/>
                </a:solidFill>
                <a:latin typeface="Consolas"/>
              </a:rPr>
              <a:t>  - </a:t>
            </a:r>
            <a:r>
              <a:rPr lang="en-US" sz="1100">
                <a:solidFill>
                  <a:srgbClr val="E06C75"/>
                </a:solidFill>
                <a:latin typeface="Consolas"/>
              </a:rPr>
              <a:t>name</a:t>
            </a:r>
            <a:r>
              <a:rPr lang="en-US" sz="1100">
                <a:solidFill>
                  <a:srgbClr val="ABB2BF"/>
                </a:solidFill>
                <a:latin typeface="Consolas"/>
              </a:rPr>
              <a:t>: </a:t>
            </a:r>
            <a:r>
              <a:rPr lang="en-US" sz="1100">
                <a:solidFill>
                  <a:srgbClr val="98C379"/>
                </a:solidFill>
                <a:latin typeface="Consolas"/>
              </a:rPr>
              <a:t>"test1"</a:t>
            </a:r>
          </a:p>
          <a:p>
            <a:r>
              <a:rPr lang="en-US" sz="1100">
                <a:solidFill>
                  <a:srgbClr val="ABB2BF"/>
                </a:solidFill>
                <a:latin typeface="Consolas"/>
              </a:rPr>
              <a:t>    </a:t>
            </a:r>
            <a:r>
              <a:rPr lang="en-US" sz="1100">
                <a:solidFill>
                  <a:srgbClr val="E06C75"/>
                </a:solidFill>
                <a:latin typeface="Consolas"/>
              </a:rPr>
              <a:t>flow</a:t>
            </a:r>
            <a:r>
              <a:rPr lang="en-US" sz="1100">
                <a:solidFill>
                  <a:srgbClr val="ABB2BF"/>
                </a:solidFill>
                <a:latin typeface="Consolas"/>
              </a:rPr>
              <a:t>:</a:t>
            </a:r>
          </a:p>
          <a:p>
            <a:r>
              <a:rPr lang="en-US" sz="1100">
                <a:solidFill>
                  <a:srgbClr val="ABB2BF"/>
                </a:solidFill>
                <a:latin typeface="Consolas"/>
              </a:rPr>
              <a:t>      - </a:t>
            </a:r>
            <a:r>
              <a:rPr lang="en-US" sz="1100">
                <a:solidFill>
                  <a:srgbClr val="E06C75"/>
                </a:solidFill>
                <a:latin typeface="Consolas"/>
              </a:rPr>
              <a:t>get</a:t>
            </a:r>
            <a:r>
              <a:rPr lang="en-US" sz="1100">
                <a:solidFill>
                  <a:srgbClr val="ABB2BF"/>
                </a:solidFill>
                <a:latin typeface="Consolas"/>
              </a:rPr>
              <a:t>:</a:t>
            </a:r>
          </a:p>
          <a:p>
            <a:r>
              <a:rPr lang="en-US" sz="1100">
                <a:solidFill>
                  <a:srgbClr val="ABB2BF"/>
                </a:solidFill>
                <a:latin typeface="Consolas"/>
              </a:rPr>
              <a:t>         </a:t>
            </a:r>
            <a:r>
              <a:rPr lang="en-US" sz="1100" err="1">
                <a:solidFill>
                  <a:srgbClr val="E06C75"/>
                </a:solidFill>
                <a:latin typeface="Consolas"/>
              </a:rPr>
              <a:t>url</a:t>
            </a:r>
            <a:r>
              <a:rPr lang="en-US" sz="1100">
                <a:solidFill>
                  <a:srgbClr val="ABB2BF"/>
                </a:solidFill>
                <a:latin typeface="Consolas"/>
              </a:rPr>
              <a:t>: </a:t>
            </a:r>
            <a:r>
              <a:rPr lang="en-US" sz="1100">
                <a:solidFill>
                  <a:srgbClr val="98C379"/>
                </a:solidFill>
                <a:latin typeface="Consolas"/>
              </a:rPr>
              <a:t>"/users"</a:t>
            </a:r>
          </a:p>
          <a:p>
            <a:r>
              <a:rPr lang="en-US" sz="1100">
                <a:solidFill>
                  <a:srgbClr val="ABB2BF"/>
                </a:solidFill>
                <a:latin typeface="Consolas"/>
              </a:rPr>
              <a:t>      - </a:t>
            </a:r>
            <a:r>
              <a:rPr lang="en-US" sz="1100">
                <a:solidFill>
                  <a:srgbClr val="E06C75"/>
                </a:solidFill>
                <a:latin typeface="Consolas"/>
              </a:rPr>
              <a:t>think</a:t>
            </a:r>
            <a:r>
              <a:rPr lang="en-US" sz="1100">
                <a:solidFill>
                  <a:srgbClr val="ABB2BF"/>
                </a:solidFill>
                <a:latin typeface="Consolas"/>
              </a:rPr>
              <a:t>: </a:t>
            </a:r>
            <a:r>
              <a:rPr lang="en-US" sz="1100">
                <a:solidFill>
                  <a:srgbClr val="D19A66"/>
                </a:solidFill>
                <a:latin typeface="Consolas"/>
              </a:rPr>
              <a:t>1</a:t>
            </a:r>
          </a:p>
          <a:p>
            <a:r>
              <a:rPr lang="en-US" sz="1100">
                <a:solidFill>
                  <a:srgbClr val="D19A66"/>
                </a:solidFill>
                <a:latin typeface="Consolas"/>
              </a:rPr>
              <a:t># genera </a:t>
            </a:r>
            <a:r>
              <a:rPr lang="en-US" sz="1100" err="1">
                <a:solidFill>
                  <a:srgbClr val="D19A66"/>
                </a:solidFill>
                <a:latin typeface="Consolas"/>
              </a:rPr>
              <a:t>peticiones</a:t>
            </a:r>
            <a:r>
              <a:rPr lang="en-US" sz="1100">
                <a:solidFill>
                  <a:srgbClr val="D19A66"/>
                </a:solidFill>
                <a:latin typeface="Consolas"/>
              </a:rPr>
              <a:t> post y </a:t>
            </a:r>
            <a:r>
              <a:rPr lang="en-US" sz="1100" err="1">
                <a:solidFill>
                  <a:srgbClr val="D19A66"/>
                </a:solidFill>
                <a:latin typeface="Consolas"/>
              </a:rPr>
              <a:t>actualiza</a:t>
            </a:r>
            <a:r>
              <a:rPr lang="en-US" sz="1100">
                <a:solidFill>
                  <a:srgbClr val="D19A66"/>
                </a:solidFill>
                <a:latin typeface="Consolas"/>
              </a:rPr>
              <a:t> la base de </a:t>
            </a:r>
            <a:r>
              <a:rPr lang="en-US" sz="1100" err="1">
                <a:solidFill>
                  <a:srgbClr val="D19A66"/>
                </a:solidFill>
                <a:latin typeface="Consolas"/>
              </a:rPr>
              <a:t>datos</a:t>
            </a:r>
          </a:p>
          <a:p>
            <a:r>
              <a:rPr lang="en-US" sz="1100">
                <a:solidFill>
                  <a:srgbClr val="ABB2BF"/>
                </a:solidFill>
                <a:latin typeface="Consolas"/>
              </a:rPr>
              <a:t>      - </a:t>
            </a:r>
            <a:r>
              <a:rPr lang="en-US" sz="1100">
                <a:solidFill>
                  <a:srgbClr val="E06C75"/>
                </a:solidFill>
                <a:latin typeface="Consolas"/>
              </a:rPr>
              <a:t>post</a:t>
            </a:r>
            <a:r>
              <a:rPr lang="en-US" sz="1100">
                <a:solidFill>
                  <a:srgbClr val="ABB2BF"/>
                </a:solidFill>
                <a:latin typeface="Consolas"/>
              </a:rPr>
              <a:t>:</a:t>
            </a:r>
          </a:p>
          <a:p>
            <a:r>
              <a:rPr lang="en-US" sz="1100">
                <a:solidFill>
                  <a:srgbClr val="ABB2BF"/>
                </a:solidFill>
                <a:latin typeface="Consolas"/>
              </a:rPr>
              <a:t>         </a:t>
            </a:r>
            <a:r>
              <a:rPr lang="en-US" sz="1100" err="1">
                <a:solidFill>
                  <a:srgbClr val="E06C75"/>
                </a:solidFill>
                <a:latin typeface="Consolas"/>
              </a:rPr>
              <a:t>url</a:t>
            </a:r>
            <a:r>
              <a:rPr lang="en-US" sz="1100">
                <a:solidFill>
                  <a:srgbClr val="ABB2BF"/>
                </a:solidFill>
                <a:latin typeface="Consolas"/>
              </a:rPr>
              <a:t>: </a:t>
            </a:r>
            <a:r>
              <a:rPr lang="en-US" sz="1100">
                <a:solidFill>
                  <a:srgbClr val="98C379"/>
                </a:solidFill>
                <a:latin typeface="Consolas"/>
              </a:rPr>
              <a:t>"/signup"</a:t>
            </a:r>
          </a:p>
          <a:p>
            <a:r>
              <a:rPr lang="en-US" sz="1100">
                <a:solidFill>
                  <a:srgbClr val="ABB2BF"/>
                </a:solidFill>
                <a:latin typeface="Consolas"/>
              </a:rPr>
              <a:t>          </a:t>
            </a:r>
          </a:p>
          <a:p>
            <a:r>
              <a:rPr lang="en-US" sz="1100">
                <a:solidFill>
                  <a:srgbClr val="ABB2BF"/>
                </a:solidFill>
                <a:latin typeface="Consolas"/>
              </a:rPr>
              <a:t>          </a:t>
            </a:r>
            <a:r>
              <a:rPr lang="en-US" sz="1100" err="1">
                <a:solidFill>
                  <a:srgbClr val="E06C75"/>
                </a:solidFill>
                <a:latin typeface="Consolas"/>
              </a:rPr>
              <a:t>json</a:t>
            </a:r>
            <a:r>
              <a:rPr lang="en-US" sz="1100">
                <a:solidFill>
                  <a:srgbClr val="ABB2BF"/>
                </a:solidFill>
                <a:latin typeface="Consolas"/>
              </a:rPr>
              <a:t>:</a:t>
            </a:r>
          </a:p>
          <a:p>
            <a:r>
              <a:rPr lang="en-US" sz="1100">
                <a:solidFill>
                  <a:srgbClr val="ABB2BF"/>
                </a:solidFill>
                <a:latin typeface="Consolas"/>
              </a:rPr>
              <a:t>           </a:t>
            </a:r>
            <a:r>
              <a:rPr lang="en-US" sz="1100">
                <a:solidFill>
                  <a:srgbClr val="E06C75"/>
                </a:solidFill>
                <a:latin typeface="Consolas"/>
              </a:rPr>
              <a:t>email</a:t>
            </a:r>
            <a:r>
              <a:rPr lang="en-US" sz="1100">
                <a:solidFill>
                  <a:srgbClr val="ABB2BF"/>
                </a:solidFill>
                <a:latin typeface="Consolas"/>
              </a:rPr>
              <a:t>: </a:t>
            </a:r>
            <a:r>
              <a:rPr lang="en-US" sz="1100">
                <a:solidFill>
                  <a:srgbClr val="98C379"/>
                </a:solidFill>
                <a:latin typeface="Consolas"/>
              </a:rPr>
              <a:t>"{correoGenerico@email.com}"</a:t>
            </a:r>
          </a:p>
          <a:p>
            <a:r>
              <a:rPr lang="en-US">
                <a:solidFill>
                  <a:srgbClr val="ABB2BF"/>
                </a:solidFill>
                <a:latin typeface="Consolas"/>
              </a:rPr>
              <a:t>       </a:t>
            </a:r>
            <a:r>
              <a:rPr lang="en-US" sz="1050">
                <a:solidFill>
                  <a:srgbClr val="E06C75"/>
                </a:solidFill>
                <a:latin typeface="Consolas"/>
              </a:rPr>
              <a:t>password</a:t>
            </a:r>
            <a:r>
              <a:rPr lang="en-US" sz="1050">
                <a:solidFill>
                  <a:srgbClr val="ABB2BF"/>
                </a:solidFill>
                <a:latin typeface="Consolas"/>
              </a:rPr>
              <a:t>: </a:t>
            </a:r>
            <a:r>
              <a:rPr lang="en-US" sz="1050">
                <a:solidFill>
                  <a:srgbClr val="98C379"/>
                </a:solidFill>
                <a:latin typeface="Consolas"/>
              </a:rPr>
              <a:t>"{Contraseña123}"</a:t>
            </a:r>
          </a:p>
          <a:p>
            <a:endParaRPr lang="en-US">
              <a:solidFill>
                <a:srgbClr val="ABB2BF"/>
              </a:solidFill>
              <a:latin typeface="Consolas"/>
            </a:endParaRPr>
          </a:p>
        </p:txBody>
      </p:sp>
    </p:spTree>
    <p:extLst>
      <p:ext uri="{BB962C8B-B14F-4D97-AF65-F5344CB8AC3E}">
        <p14:creationId xmlns:p14="http://schemas.microsoft.com/office/powerpoint/2010/main" val="420671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AD547AC-A3A9-3D5C-43A1-4F75A9D73806}"/>
              </a:ext>
            </a:extLst>
          </p:cNvPr>
          <p:cNvSpPr/>
          <p:nvPr/>
        </p:nvSpPr>
        <p:spPr>
          <a:xfrm>
            <a:off x="5120640" y="267286"/>
            <a:ext cx="112542" cy="6316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42370FA4-6EDC-3B3B-0428-5B66C0257E01}"/>
              </a:ext>
            </a:extLst>
          </p:cNvPr>
          <p:cNvSpPr txBox="1"/>
          <p:nvPr/>
        </p:nvSpPr>
        <p:spPr>
          <a:xfrm>
            <a:off x="2614866" y="671434"/>
            <a:ext cx="6344529" cy="523220"/>
          </a:xfrm>
          <a:prstGeom prst="rect">
            <a:avLst/>
          </a:prstGeom>
          <a:noFill/>
        </p:spPr>
        <p:txBody>
          <a:bodyPr wrap="square" lIns="91440" tIns="45720" rIns="91440" bIns="45720" rtlCol="0" anchor="t">
            <a:spAutoFit/>
          </a:bodyPr>
          <a:lstStyle/>
          <a:p>
            <a:pPr algn="ctr"/>
            <a:r>
              <a:rPr lang="es-CO" sz="2800" b="1">
                <a:solidFill>
                  <a:srgbClr val="002060"/>
                </a:solidFill>
                <a:latin typeface="+mj-lt"/>
                <a:cs typeface="Aharoni"/>
              </a:rPr>
              <a:t>Resultados</a:t>
            </a:r>
            <a:endParaRPr lang="es-CO" sz="2800" b="1">
              <a:solidFill>
                <a:srgbClr val="002060"/>
              </a:solidFill>
              <a:latin typeface="+mj-lt"/>
              <a:cs typeface="Aharoni" panose="02010803020104030203" pitchFamily="2" charset="-79"/>
            </a:endParaRPr>
          </a:p>
        </p:txBody>
      </p:sp>
      <p:sp>
        <p:nvSpPr>
          <p:cNvPr id="6" name="Rectángulo: esquinas redondeadas 5">
            <a:extLst>
              <a:ext uri="{FF2B5EF4-FFF2-40B4-BE49-F238E27FC236}">
                <a16:creationId xmlns:a16="http://schemas.microsoft.com/office/drawing/2014/main" id="{01833B6F-852F-9D89-1898-3E768F905AA4}"/>
              </a:ext>
            </a:extLst>
          </p:cNvPr>
          <p:cNvSpPr/>
          <p:nvPr/>
        </p:nvSpPr>
        <p:spPr>
          <a:xfrm>
            <a:off x="655578" y="2456480"/>
            <a:ext cx="5138240" cy="4223561"/>
          </a:xfrm>
          <a:prstGeom prst="round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lIns="91440" tIns="45720" rIns="91440" bIns="45720" rtlCol="0" anchor="ctr"/>
          <a:lstStyle/>
          <a:p>
            <a:pPr marL="285750" indent="-285750">
              <a:buFont typeface="Arial" panose="020B0604020202020204" pitchFamily="34" charset="0"/>
              <a:buChar char="•"/>
            </a:pPr>
            <a:endParaRPr lang="da-DK" sz="1400">
              <a:cs typeface="Arial"/>
            </a:endParaRPr>
          </a:p>
          <a:p>
            <a:pPr lvl="1"/>
            <a:endParaRPr lang="es-CO" sz="1400">
              <a:solidFill>
                <a:schemeClr val="tx1"/>
              </a:solidFill>
              <a:cs typeface="Arial"/>
            </a:endParaRPr>
          </a:p>
        </p:txBody>
      </p:sp>
      <p:sp>
        <p:nvSpPr>
          <p:cNvPr id="8" name="Rectángulo: esquinas redondeadas 7">
            <a:extLst>
              <a:ext uri="{FF2B5EF4-FFF2-40B4-BE49-F238E27FC236}">
                <a16:creationId xmlns:a16="http://schemas.microsoft.com/office/drawing/2014/main" id="{E866EF0F-A1F1-6931-1040-5018E2DE751B}"/>
              </a:ext>
            </a:extLst>
          </p:cNvPr>
          <p:cNvSpPr/>
          <p:nvPr/>
        </p:nvSpPr>
        <p:spPr>
          <a:xfrm>
            <a:off x="6474373" y="2021354"/>
            <a:ext cx="5021870" cy="4102269"/>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91440" tIns="45720" rIns="91440" bIns="45720" rtlCol="0" anchor="ctr"/>
          <a:lstStyle/>
          <a:p>
            <a:pPr marL="285750" indent="-285750" algn="just">
              <a:buFont typeface="Arial" panose="020B0604020202020204" pitchFamily="34" charset="0"/>
              <a:buChar char="•"/>
            </a:pPr>
            <a:endParaRPr lang="es-CO" sz="1400">
              <a:solidFill>
                <a:srgbClr val="4F81BD"/>
              </a:solidFill>
              <a:cs typeface="Arial"/>
            </a:endParaRPr>
          </a:p>
          <a:p>
            <a:endParaRPr lang="es-CO" sz="1400"/>
          </a:p>
        </p:txBody>
      </p:sp>
      <p:sp>
        <p:nvSpPr>
          <p:cNvPr id="9" name="CuadroTexto 8">
            <a:extLst>
              <a:ext uri="{FF2B5EF4-FFF2-40B4-BE49-F238E27FC236}">
                <a16:creationId xmlns:a16="http://schemas.microsoft.com/office/drawing/2014/main" id="{7BD361F7-6235-B47D-D5E5-85375E2529FD}"/>
              </a:ext>
            </a:extLst>
          </p:cNvPr>
          <p:cNvSpPr txBox="1"/>
          <p:nvPr/>
        </p:nvSpPr>
        <p:spPr>
          <a:xfrm>
            <a:off x="7019693" y="5451851"/>
            <a:ext cx="55762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a:latin typeface="Consolas"/>
            </a:endParaRPr>
          </a:p>
        </p:txBody>
      </p:sp>
      <p:sp>
        <p:nvSpPr>
          <p:cNvPr id="5" name="CuadroTexto 4">
            <a:extLst>
              <a:ext uri="{FF2B5EF4-FFF2-40B4-BE49-F238E27FC236}">
                <a16:creationId xmlns:a16="http://schemas.microsoft.com/office/drawing/2014/main" id="{5B6F909B-6057-E196-61D6-136DFE7F544C}"/>
              </a:ext>
            </a:extLst>
          </p:cNvPr>
          <p:cNvSpPr txBox="1"/>
          <p:nvPr/>
        </p:nvSpPr>
        <p:spPr>
          <a:xfrm>
            <a:off x="1209513" y="1649137"/>
            <a:ext cx="4381654" cy="1287532"/>
          </a:xfrm>
          <a:prstGeom prst="rect">
            <a:avLst/>
          </a:prstGeom>
          <a:noFill/>
        </p:spPr>
        <p:txBody>
          <a:bodyPr wrap="square" lIns="91440" tIns="45720" rIns="91440" bIns="45720" anchor="t">
            <a:spAutoFit/>
          </a:bodyPr>
          <a:lstStyle/>
          <a:p>
            <a:pPr algn="just">
              <a:lnSpc>
                <a:spcPct val="150000"/>
              </a:lnSpc>
            </a:pPr>
            <a:r>
              <a:rPr lang="es-ES" dirty="0">
                <a:cs typeface="Arial"/>
              </a:rPr>
              <a:t>Pruebas sin balanceo 50request/</a:t>
            </a:r>
            <a:r>
              <a:rPr lang="es-ES" dirty="0" err="1">
                <a:cs typeface="Arial"/>
              </a:rPr>
              <a:t>sec</a:t>
            </a:r>
            <a:endParaRPr lang="es-ES" dirty="0">
              <a:cs typeface="Arial"/>
            </a:endParaRPr>
          </a:p>
          <a:p>
            <a:pPr algn="just">
              <a:lnSpc>
                <a:spcPct val="150000"/>
              </a:lnSpc>
            </a:pPr>
            <a:endParaRPr lang="es-ES" dirty="0">
              <a:cs typeface="Arial"/>
            </a:endParaRPr>
          </a:p>
          <a:p>
            <a:pPr algn="just">
              <a:lnSpc>
                <a:spcPct val="150000"/>
              </a:lnSpc>
            </a:pPr>
            <a:endParaRPr lang="es-ES" dirty="0">
              <a:cs typeface="Arial"/>
            </a:endParaRPr>
          </a:p>
        </p:txBody>
      </p:sp>
      <p:sp>
        <p:nvSpPr>
          <p:cNvPr id="7" name="CuadroTexto 6">
            <a:extLst>
              <a:ext uri="{FF2B5EF4-FFF2-40B4-BE49-F238E27FC236}">
                <a16:creationId xmlns:a16="http://schemas.microsoft.com/office/drawing/2014/main" id="{80654C1E-0A0B-28D0-3FA2-9FB4EED1B945}"/>
              </a:ext>
            </a:extLst>
          </p:cNvPr>
          <p:cNvSpPr txBox="1"/>
          <p:nvPr/>
        </p:nvSpPr>
        <p:spPr>
          <a:xfrm>
            <a:off x="6858823" y="1535274"/>
            <a:ext cx="4460482" cy="1287532"/>
          </a:xfrm>
          <a:prstGeom prst="rect">
            <a:avLst/>
          </a:prstGeom>
          <a:noFill/>
        </p:spPr>
        <p:txBody>
          <a:bodyPr wrap="square" lIns="91440" tIns="45720" rIns="91440" bIns="45720" anchor="t">
            <a:spAutoFit/>
          </a:bodyPr>
          <a:lstStyle/>
          <a:p>
            <a:pPr algn="just">
              <a:lnSpc>
                <a:spcPct val="150000"/>
              </a:lnSpc>
            </a:pPr>
            <a:r>
              <a:rPr lang="es-ES" dirty="0">
                <a:cs typeface="Arial"/>
              </a:rPr>
              <a:t>Pruebas con balanceo 50request/</a:t>
            </a:r>
            <a:r>
              <a:rPr lang="es-ES" dirty="0" err="1">
                <a:cs typeface="Arial"/>
              </a:rPr>
              <a:t>sec</a:t>
            </a:r>
            <a:endParaRPr lang="es-ES" dirty="0">
              <a:cs typeface="Arial"/>
            </a:endParaRPr>
          </a:p>
          <a:p>
            <a:pPr algn="just">
              <a:lnSpc>
                <a:spcPct val="150000"/>
              </a:lnSpc>
            </a:pPr>
            <a:endParaRPr lang="es-ES" dirty="0">
              <a:cs typeface="Arial"/>
            </a:endParaRPr>
          </a:p>
          <a:p>
            <a:pPr algn="just">
              <a:lnSpc>
                <a:spcPct val="150000"/>
              </a:lnSpc>
            </a:pPr>
            <a:endParaRPr lang="es-ES" dirty="0">
              <a:cs typeface="Arial"/>
            </a:endParaRPr>
          </a:p>
        </p:txBody>
      </p:sp>
      <p:sp>
        <p:nvSpPr>
          <p:cNvPr id="10" name="CuadroTexto 9">
            <a:extLst>
              <a:ext uri="{FF2B5EF4-FFF2-40B4-BE49-F238E27FC236}">
                <a16:creationId xmlns:a16="http://schemas.microsoft.com/office/drawing/2014/main" id="{CD36ED70-C372-FE18-362E-E5CA4C43277D}"/>
              </a:ext>
            </a:extLst>
          </p:cNvPr>
          <p:cNvSpPr txBox="1"/>
          <p:nvPr/>
        </p:nvSpPr>
        <p:spPr>
          <a:xfrm>
            <a:off x="7343228" y="2140608"/>
            <a:ext cx="492409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http.codes.200: ....................2922   </a:t>
            </a:r>
          </a:p>
          <a:p>
            <a:r>
              <a:rPr lang="en-US" sz="1200" dirty="0"/>
              <a:t>http.codes.502: ................... 78     </a:t>
            </a:r>
            <a:endParaRPr lang="en-US" sz="1200" dirty="0">
              <a:cs typeface="Arial"/>
            </a:endParaRPr>
          </a:p>
          <a:p>
            <a:r>
              <a:rPr lang="en-US" sz="1200" dirty="0" err="1"/>
              <a:t>http.request_rate</a:t>
            </a:r>
            <a:r>
              <a:rPr lang="en-US" sz="1200" dirty="0"/>
              <a:t>: ............. 50/sec </a:t>
            </a:r>
            <a:endParaRPr lang="en-US" sz="1200" dirty="0">
              <a:cs typeface="Arial"/>
            </a:endParaRPr>
          </a:p>
          <a:p>
            <a:r>
              <a:rPr lang="en-US" sz="1200" dirty="0" err="1"/>
              <a:t>http.requests</a:t>
            </a:r>
            <a:r>
              <a:rPr lang="en-US" sz="1200" dirty="0"/>
              <a:t>: .................... 3000   </a:t>
            </a:r>
            <a:endParaRPr lang="en-US" sz="1200" dirty="0">
              <a:cs typeface="Arial"/>
            </a:endParaRPr>
          </a:p>
          <a:p>
            <a:r>
              <a:rPr lang="en-US" sz="1200" dirty="0" err="1"/>
              <a:t>http.response_time</a:t>
            </a:r>
            <a:r>
              <a:rPr lang="en-US" sz="1200" dirty="0"/>
              <a:t>:</a:t>
            </a:r>
            <a:endParaRPr lang="en-US" sz="1200" dirty="0">
              <a:cs typeface="Arial"/>
            </a:endParaRPr>
          </a:p>
          <a:p>
            <a:r>
              <a:rPr lang="en-US" sz="1200" dirty="0"/>
              <a:t>  min: ........................... 1      </a:t>
            </a:r>
            <a:endParaRPr lang="en-US" sz="1200" dirty="0">
              <a:cs typeface="Arial"/>
            </a:endParaRPr>
          </a:p>
          <a:p>
            <a:r>
              <a:rPr lang="en-US" sz="1200" dirty="0"/>
              <a:t>  max: ...................... 6858   </a:t>
            </a:r>
            <a:endParaRPr lang="en-US" sz="1200" dirty="0">
              <a:cs typeface="Arial"/>
            </a:endParaRPr>
          </a:p>
          <a:p>
            <a:r>
              <a:rPr lang="en-US" sz="1200" dirty="0"/>
              <a:t>  median: ................... 671.9  </a:t>
            </a:r>
            <a:endParaRPr lang="en-US" sz="1200" dirty="0">
              <a:cs typeface="Arial"/>
            </a:endParaRPr>
          </a:p>
          <a:p>
            <a:r>
              <a:rPr lang="en-US" sz="1200" dirty="0"/>
              <a:t>  p95: ........................ 4147.4 </a:t>
            </a:r>
            <a:endParaRPr lang="en-US" sz="1200" dirty="0">
              <a:cs typeface="Arial"/>
            </a:endParaRPr>
          </a:p>
          <a:p>
            <a:r>
              <a:rPr lang="en-US" sz="1200" dirty="0"/>
              <a:t>  p99: ..................... 6312.2 </a:t>
            </a:r>
            <a:endParaRPr lang="en-US" sz="1200" dirty="0">
              <a:cs typeface="Arial"/>
            </a:endParaRPr>
          </a:p>
          <a:p>
            <a:r>
              <a:rPr lang="en-US" sz="1200" dirty="0" err="1"/>
              <a:t>http.responses</a:t>
            </a:r>
            <a:r>
              <a:rPr lang="en-US" sz="1200" dirty="0"/>
              <a:t>: .................3000   </a:t>
            </a:r>
            <a:endParaRPr lang="en-US" sz="1200" dirty="0">
              <a:cs typeface="Arial"/>
            </a:endParaRPr>
          </a:p>
          <a:p>
            <a:r>
              <a:rPr lang="en-US" sz="1200" dirty="0" err="1"/>
              <a:t>vusers.completed</a:t>
            </a:r>
            <a:r>
              <a:rPr lang="en-US" sz="1200" dirty="0"/>
              <a:t>: ...............3000   </a:t>
            </a:r>
            <a:endParaRPr lang="en-US" sz="1200" dirty="0">
              <a:cs typeface="Arial"/>
            </a:endParaRPr>
          </a:p>
          <a:p>
            <a:r>
              <a:rPr lang="en-US" sz="1200" dirty="0" err="1"/>
              <a:t>vusers.created</a:t>
            </a:r>
            <a:r>
              <a:rPr lang="en-US" sz="1200" dirty="0"/>
              <a:t>: .................3000   </a:t>
            </a:r>
            <a:endParaRPr lang="en-US" sz="1200" dirty="0">
              <a:cs typeface="Arial"/>
            </a:endParaRPr>
          </a:p>
          <a:p>
            <a:r>
              <a:rPr lang="en-US" sz="1200" dirty="0"/>
              <a:t>vusers.created_by_name.test1: .............. 3000   </a:t>
            </a:r>
            <a:endParaRPr lang="en-US" sz="1200" dirty="0">
              <a:cs typeface="Arial"/>
            </a:endParaRPr>
          </a:p>
          <a:p>
            <a:r>
              <a:rPr lang="en-US" sz="1200" dirty="0" err="1"/>
              <a:t>vusers.failed</a:t>
            </a:r>
            <a:r>
              <a:rPr lang="en-US" sz="1200" dirty="0"/>
              <a:t>: ..................0      </a:t>
            </a:r>
            <a:endParaRPr lang="en-US" sz="1200" dirty="0">
              <a:cs typeface="Arial"/>
            </a:endParaRPr>
          </a:p>
          <a:p>
            <a:r>
              <a:rPr lang="en-US" sz="1200" dirty="0" err="1"/>
              <a:t>vusers.session_length</a:t>
            </a:r>
            <a:r>
              <a:rPr lang="en-US" sz="1200" dirty="0"/>
              <a:t>:</a:t>
            </a:r>
            <a:endParaRPr lang="en-US" sz="1200" dirty="0">
              <a:cs typeface="Arial"/>
            </a:endParaRPr>
          </a:p>
          <a:p>
            <a:r>
              <a:rPr lang="en-US" sz="1200" dirty="0"/>
              <a:t>  min: ..........................1005.8 </a:t>
            </a:r>
            <a:endParaRPr lang="en-US" sz="1200" dirty="0">
              <a:cs typeface="Arial"/>
            </a:endParaRPr>
          </a:p>
          <a:p>
            <a:r>
              <a:rPr lang="en-US" sz="1200" dirty="0"/>
              <a:t>  max: ..........................9384.4 </a:t>
            </a:r>
            <a:endParaRPr lang="en-US" sz="1200" dirty="0">
              <a:cs typeface="Arial"/>
            </a:endParaRPr>
          </a:p>
          <a:p>
            <a:r>
              <a:rPr lang="en-US" sz="1200" dirty="0"/>
              <a:t>  median: .......................1978.7 </a:t>
            </a:r>
            <a:endParaRPr lang="en-US" sz="1200" dirty="0">
              <a:cs typeface="Arial"/>
            </a:endParaRPr>
          </a:p>
          <a:p>
            <a:r>
              <a:rPr lang="en-US" sz="1200" dirty="0"/>
              <a:t>  p95: ..........................7117   </a:t>
            </a:r>
            <a:endParaRPr lang="en-US" sz="1200" dirty="0">
              <a:cs typeface="Arial"/>
            </a:endParaRPr>
          </a:p>
          <a:p>
            <a:r>
              <a:rPr lang="en-US" sz="1200" dirty="0"/>
              <a:t>  p99: ..........................8692.8 </a:t>
            </a:r>
            <a:endParaRPr lang="en-US" sz="1200" dirty="0">
              <a:cs typeface="Arial"/>
            </a:endParaRPr>
          </a:p>
        </p:txBody>
      </p:sp>
      <p:sp>
        <p:nvSpPr>
          <p:cNvPr id="12" name="CuadroTexto 11">
            <a:extLst>
              <a:ext uri="{FF2B5EF4-FFF2-40B4-BE49-F238E27FC236}">
                <a16:creationId xmlns:a16="http://schemas.microsoft.com/office/drawing/2014/main" id="{8C059CBA-4237-1158-F744-1EAE41CDC5B0}"/>
              </a:ext>
            </a:extLst>
          </p:cNvPr>
          <p:cNvSpPr txBox="1"/>
          <p:nvPr/>
        </p:nvSpPr>
        <p:spPr>
          <a:xfrm>
            <a:off x="1273503" y="2569779"/>
            <a:ext cx="475768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err="1"/>
              <a:t>errors.ETIMEDOUT</a:t>
            </a:r>
            <a:r>
              <a:rPr lang="en-US" sz="1200" dirty="0"/>
              <a:t>: .................2788</a:t>
            </a:r>
          </a:p>
          <a:p>
            <a:r>
              <a:rPr lang="en-US" sz="1200" dirty="0"/>
              <a:t>http.codes.200: ......................416    </a:t>
            </a:r>
            <a:endParaRPr lang="en-US" sz="1200" dirty="0">
              <a:cs typeface="Arial"/>
            </a:endParaRPr>
          </a:p>
          <a:p>
            <a:r>
              <a:rPr lang="en-US" sz="1200" dirty="0" err="1"/>
              <a:t>http.request_rate</a:t>
            </a:r>
            <a:r>
              <a:rPr lang="en-US" sz="1200" dirty="0"/>
              <a:t>: .................20/sec </a:t>
            </a:r>
            <a:endParaRPr lang="en-US" sz="1200" dirty="0">
              <a:cs typeface="Arial"/>
            </a:endParaRPr>
          </a:p>
          <a:p>
            <a:r>
              <a:rPr lang="en-US" sz="1200" dirty="0" err="1"/>
              <a:t>http.requests</a:t>
            </a:r>
            <a:r>
              <a:rPr lang="en-US" sz="1200" dirty="0"/>
              <a:t>: ....................... 3000   </a:t>
            </a:r>
            <a:endParaRPr lang="en-US" sz="1200" dirty="0">
              <a:cs typeface="Arial"/>
            </a:endParaRPr>
          </a:p>
          <a:p>
            <a:r>
              <a:rPr lang="en-US" sz="1200" dirty="0" err="1"/>
              <a:t>http.response_time</a:t>
            </a:r>
            <a:r>
              <a:rPr lang="en-US" sz="1200" dirty="0"/>
              <a:t>:</a:t>
            </a:r>
            <a:endParaRPr lang="en-US" sz="1200" dirty="0">
              <a:cs typeface="Arial"/>
            </a:endParaRPr>
          </a:p>
          <a:p>
            <a:r>
              <a:rPr lang="en-US" sz="1200" dirty="0"/>
              <a:t>  min: ......................... 4      </a:t>
            </a:r>
            <a:endParaRPr lang="en-US" sz="1200" dirty="0">
              <a:cs typeface="Arial"/>
            </a:endParaRPr>
          </a:p>
          <a:p>
            <a:r>
              <a:rPr lang="en-US" sz="1200" dirty="0"/>
              <a:t>  max: ......................... 9952   </a:t>
            </a:r>
            <a:endParaRPr lang="en-US" sz="1200" dirty="0">
              <a:cs typeface="Arial"/>
            </a:endParaRPr>
          </a:p>
          <a:p>
            <a:r>
              <a:rPr lang="en-US" sz="1200" dirty="0"/>
              <a:t>  median: .................... 4965.3 </a:t>
            </a:r>
            <a:endParaRPr lang="en-US" sz="1200" dirty="0">
              <a:cs typeface="Arial"/>
            </a:endParaRPr>
          </a:p>
          <a:p>
            <a:r>
              <a:rPr lang="en-US" sz="1200" dirty="0"/>
              <a:t>  p95: ......................... 9607.1 </a:t>
            </a:r>
            <a:endParaRPr lang="en-US" sz="1200" dirty="0">
              <a:cs typeface="Arial"/>
            </a:endParaRPr>
          </a:p>
          <a:p>
            <a:r>
              <a:rPr lang="en-US" sz="1200" dirty="0"/>
              <a:t>  p99: ......................... 9801.2 </a:t>
            </a:r>
            <a:endParaRPr lang="en-US" sz="1200" dirty="0">
              <a:cs typeface="Arial"/>
            </a:endParaRPr>
          </a:p>
          <a:p>
            <a:r>
              <a:rPr lang="en-US" sz="1200" dirty="0" err="1"/>
              <a:t>http.responses</a:t>
            </a:r>
            <a:r>
              <a:rPr lang="en-US" sz="1200" dirty="0"/>
              <a:t>: ................... 416    </a:t>
            </a:r>
            <a:endParaRPr lang="en-US" sz="1200" dirty="0">
              <a:cs typeface="Arial"/>
            </a:endParaRPr>
          </a:p>
          <a:p>
            <a:r>
              <a:rPr lang="en-US" sz="1200" dirty="0" err="1"/>
              <a:t>vusers.completed</a:t>
            </a:r>
            <a:r>
              <a:rPr lang="en-US" sz="1200" dirty="0"/>
              <a:t>: ..................212    </a:t>
            </a:r>
            <a:endParaRPr lang="en-US" sz="1200" dirty="0">
              <a:cs typeface="Arial"/>
            </a:endParaRPr>
          </a:p>
          <a:p>
            <a:r>
              <a:rPr lang="en-US" sz="1200" dirty="0" err="1"/>
              <a:t>vusers.created</a:t>
            </a:r>
            <a:r>
              <a:rPr lang="en-US" sz="1200" dirty="0"/>
              <a:t>: ........................ 3000   </a:t>
            </a:r>
            <a:endParaRPr lang="en-US" sz="1200" dirty="0">
              <a:cs typeface="Arial"/>
            </a:endParaRPr>
          </a:p>
          <a:p>
            <a:r>
              <a:rPr lang="en-US" sz="1200" dirty="0"/>
              <a:t>vusers.created_by_name.test1: ............. 3000   </a:t>
            </a:r>
            <a:endParaRPr lang="en-US" sz="1200" dirty="0">
              <a:cs typeface="Arial"/>
            </a:endParaRPr>
          </a:p>
          <a:p>
            <a:r>
              <a:rPr lang="en-US" sz="1200" dirty="0" err="1"/>
              <a:t>vusers.failed</a:t>
            </a:r>
            <a:r>
              <a:rPr lang="en-US" sz="1200" dirty="0"/>
              <a:t>: .................... 2788   </a:t>
            </a:r>
            <a:endParaRPr lang="en-US" sz="1200" dirty="0">
              <a:cs typeface="Arial"/>
            </a:endParaRPr>
          </a:p>
          <a:p>
            <a:r>
              <a:rPr lang="en-US" sz="1200" dirty="0" err="1"/>
              <a:t>vusers.session_length</a:t>
            </a:r>
            <a:r>
              <a:rPr lang="en-US" sz="1200" dirty="0"/>
              <a:t>:</a:t>
            </a:r>
            <a:endParaRPr lang="en-US" sz="1200" dirty="0">
              <a:cs typeface="Arial"/>
            </a:endParaRPr>
          </a:p>
          <a:p>
            <a:r>
              <a:rPr lang="en-US" sz="1200" dirty="0"/>
              <a:t>  min: ......................... 1013.3 </a:t>
            </a:r>
            <a:endParaRPr lang="en-US" sz="1200" dirty="0">
              <a:cs typeface="Arial"/>
            </a:endParaRPr>
          </a:p>
          <a:p>
            <a:r>
              <a:rPr lang="en-US" sz="1200" dirty="0"/>
              <a:t>  max: ......................... 10379.1 </a:t>
            </a:r>
            <a:endParaRPr lang="en-US" sz="1200" dirty="0">
              <a:cs typeface="Arial"/>
            </a:endParaRPr>
          </a:p>
          <a:p>
            <a:r>
              <a:rPr lang="en-US" sz="1200" dirty="0"/>
              <a:t> median: .......................3072.4 </a:t>
            </a:r>
            <a:endParaRPr lang="en-US" dirty="0"/>
          </a:p>
          <a:p>
            <a:r>
              <a:rPr lang="en-US" sz="1200" dirty="0"/>
              <a:t>  p95: ......................... 6976.1 </a:t>
            </a:r>
            <a:endParaRPr lang="en-US" sz="1200" dirty="0">
              <a:cs typeface="Arial"/>
            </a:endParaRPr>
          </a:p>
          <a:p>
            <a:r>
              <a:rPr lang="en-US" sz="1200" dirty="0"/>
              <a:t>  p99: ......................... 7260.8 </a:t>
            </a:r>
            <a:endParaRPr lang="en-US" sz="1200" dirty="0">
              <a:cs typeface="Arial"/>
            </a:endParaRPr>
          </a:p>
        </p:txBody>
      </p:sp>
    </p:spTree>
    <p:extLst>
      <p:ext uri="{BB962C8B-B14F-4D97-AF65-F5344CB8AC3E}">
        <p14:creationId xmlns:p14="http://schemas.microsoft.com/office/powerpoint/2010/main" val="221551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redondeado 5">
            <a:extLst>
              <a:ext uri="{FF2B5EF4-FFF2-40B4-BE49-F238E27FC236}">
                <a16:creationId xmlns:a16="http://schemas.microsoft.com/office/drawing/2014/main" id="{686626E4-C94A-07EC-ACF3-60BF03B7706D}"/>
              </a:ext>
            </a:extLst>
          </p:cNvPr>
          <p:cNvSpPr/>
          <p:nvPr/>
        </p:nvSpPr>
        <p:spPr>
          <a:xfrm>
            <a:off x="639244" y="965311"/>
            <a:ext cx="3958814" cy="2324911"/>
          </a:xfrm>
          <a:prstGeom prst="roundRect">
            <a:avLst>
              <a:gd name="adj" fmla="val 3044"/>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redondeado 6">
            <a:extLst>
              <a:ext uri="{FF2B5EF4-FFF2-40B4-BE49-F238E27FC236}">
                <a16:creationId xmlns:a16="http://schemas.microsoft.com/office/drawing/2014/main" id="{0C2CA2F2-1E2F-888E-763E-0AFFF79129BB}"/>
              </a:ext>
            </a:extLst>
          </p:cNvPr>
          <p:cNvSpPr/>
          <p:nvPr/>
        </p:nvSpPr>
        <p:spPr>
          <a:xfrm>
            <a:off x="639244" y="3816088"/>
            <a:ext cx="3958814" cy="2324911"/>
          </a:xfrm>
          <a:prstGeom prst="roundRect">
            <a:avLst>
              <a:gd name="adj" fmla="val 304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CuadroTexto 9">
            <a:extLst>
              <a:ext uri="{FF2B5EF4-FFF2-40B4-BE49-F238E27FC236}">
                <a16:creationId xmlns:a16="http://schemas.microsoft.com/office/drawing/2014/main" id="{4EAF1B2A-AC62-7140-84F8-86B5038EA069}"/>
              </a:ext>
            </a:extLst>
          </p:cNvPr>
          <p:cNvSpPr txBox="1"/>
          <p:nvPr/>
        </p:nvSpPr>
        <p:spPr>
          <a:xfrm>
            <a:off x="5511502" y="1843284"/>
            <a:ext cx="6214334" cy="738664"/>
          </a:xfrm>
          <a:prstGeom prst="rect">
            <a:avLst/>
          </a:prstGeom>
          <a:noFill/>
        </p:spPr>
        <p:txBody>
          <a:bodyPr wrap="square" rtlCol="0">
            <a:spAutoFit/>
          </a:bodyPr>
          <a:lstStyle/>
          <a:p>
            <a:pPr algn="ctr"/>
            <a:r>
              <a:rPr lang="es-CO" sz="4200" b="1">
                <a:solidFill>
                  <a:schemeClr val="tx2">
                    <a:lumMod val="75000"/>
                  </a:schemeClr>
                </a:solidFill>
              </a:rPr>
              <a:t>Referencias</a:t>
            </a:r>
          </a:p>
        </p:txBody>
      </p:sp>
      <p:sp>
        <p:nvSpPr>
          <p:cNvPr id="11" name="CuadroTexto 10">
            <a:extLst>
              <a:ext uri="{FF2B5EF4-FFF2-40B4-BE49-F238E27FC236}">
                <a16:creationId xmlns:a16="http://schemas.microsoft.com/office/drawing/2014/main" id="{E9B04B2E-67B4-6D11-E53D-FCEDCAC659A8}"/>
              </a:ext>
            </a:extLst>
          </p:cNvPr>
          <p:cNvSpPr txBox="1"/>
          <p:nvPr/>
        </p:nvSpPr>
        <p:spPr>
          <a:xfrm>
            <a:off x="5271935" y="2600976"/>
            <a:ext cx="6696222" cy="4247317"/>
          </a:xfrm>
          <a:prstGeom prst="rect">
            <a:avLst/>
          </a:prstGeom>
          <a:noFill/>
        </p:spPr>
        <p:txBody>
          <a:bodyPr wrap="square" lIns="91440" tIns="45720" rIns="91440" bIns="45720" rtlCol="0" anchor="t">
            <a:spAutoFit/>
          </a:bodyPr>
          <a:lstStyle/>
          <a:p>
            <a:pPr algn="just"/>
            <a:r>
              <a:rPr lang="es-CO" sz="1400" i="1" dirty="0">
                <a:solidFill>
                  <a:srgbClr val="0070C0"/>
                </a:solidFill>
              </a:rPr>
              <a:t>[1] </a:t>
            </a:r>
            <a:r>
              <a:rPr lang="es-CO" sz="1400" dirty="0"/>
              <a:t>H. </a:t>
            </a:r>
            <a:r>
              <a:rPr lang="es-CO" sz="1400" dirty="0" err="1"/>
              <a:t>Wacker</a:t>
            </a:r>
            <a:r>
              <a:rPr lang="es-CO" sz="1400" dirty="0"/>
              <a:t>. "¿Qué es el balanceo de carga?" </a:t>
            </a:r>
            <a:r>
              <a:rPr lang="es-CO" sz="1400" dirty="0" err="1"/>
              <a:t>ComputerWorld</a:t>
            </a:r>
            <a:r>
              <a:rPr lang="es-CO" sz="1400" dirty="0"/>
              <a:t> | Innovación, negocio y tecnología. </a:t>
            </a:r>
            <a:r>
              <a:rPr lang="es-CO" sz="1400" dirty="0">
                <a:hlinkClick r:id="rId4"/>
              </a:rPr>
              <a:t>https://www.computerworld.es/tendencias/que-es-el-balanceo-de-carga</a:t>
            </a:r>
            <a:r>
              <a:rPr lang="es-CO" sz="1400" dirty="0"/>
              <a:t> (accedido el 1 de mayo de 2023).</a:t>
            </a:r>
          </a:p>
          <a:p>
            <a:pPr algn="just"/>
            <a:endParaRPr lang="es-CO" sz="1400" dirty="0"/>
          </a:p>
          <a:p>
            <a:pPr algn="just"/>
            <a:r>
              <a:rPr lang="es-CO" sz="1400" i="1" dirty="0">
                <a:solidFill>
                  <a:srgbClr val="0070C0"/>
                </a:solidFill>
              </a:rPr>
              <a:t>[2] </a:t>
            </a:r>
            <a:r>
              <a:rPr lang="es-CO" sz="1400" dirty="0"/>
              <a:t>Copyright IBM </a:t>
            </a:r>
            <a:r>
              <a:rPr lang="es-CO" sz="1400" dirty="0" err="1"/>
              <a:t>Corporation</a:t>
            </a:r>
            <a:r>
              <a:rPr lang="es-CO" sz="1400" dirty="0"/>
              <a:t> 2012. "Module </a:t>
            </a:r>
            <a:r>
              <a:rPr lang="es-CO" sz="1400" dirty="0" err="1"/>
              <a:t>mod_proxy_balancer</a:t>
            </a:r>
            <a:r>
              <a:rPr lang="es-CO" sz="1400" dirty="0"/>
              <a:t>". IBM - </a:t>
            </a:r>
            <a:r>
              <a:rPr lang="es-CO" sz="1400" dirty="0" err="1"/>
              <a:t>Deutschland</a:t>
            </a:r>
            <a:r>
              <a:rPr lang="es-CO" sz="1400" dirty="0"/>
              <a:t> | IBM. </a:t>
            </a:r>
            <a:r>
              <a:rPr lang="es-CO" sz="1400" dirty="0">
                <a:hlinkClick r:id="rId5"/>
              </a:rPr>
              <a:t>https://www.ibm.com/docs/en/i/7.1?topic=ssw_ibm_i_71/rzaie/rzaiemod_proxy_balancer.html</a:t>
            </a:r>
            <a:r>
              <a:rPr lang="es-CO" sz="1400" dirty="0"/>
              <a:t> (accedido el 1 de mayo de 2023).</a:t>
            </a:r>
            <a:endParaRPr lang="es-CO" sz="1400" dirty="0">
              <a:cs typeface="Arial"/>
            </a:endParaRPr>
          </a:p>
          <a:p>
            <a:pPr algn="just"/>
            <a:endParaRPr lang="es-CO" sz="1400" dirty="0"/>
          </a:p>
          <a:p>
            <a:pPr algn="just"/>
            <a:r>
              <a:rPr lang="es-CO" sz="1400" i="1" dirty="0">
                <a:solidFill>
                  <a:srgbClr val="0070C0"/>
                </a:solidFill>
              </a:rPr>
              <a:t>[3] </a:t>
            </a:r>
            <a:r>
              <a:rPr lang="es-CO" sz="1400" dirty="0"/>
              <a:t>R. Aguilera. "</a:t>
            </a:r>
            <a:r>
              <a:rPr lang="es-CO" sz="1400" dirty="0" err="1"/>
              <a:t>Tests</a:t>
            </a:r>
            <a:r>
              <a:rPr lang="es-CO" sz="1400" dirty="0"/>
              <a:t> de rendimiento con Artillery". Adictosaltrabajo.com. </a:t>
            </a:r>
            <a:r>
              <a:rPr lang="es-CO" sz="1400" dirty="0">
                <a:hlinkClick r:id="rId6"/>
              </a:rPr>
              <a:t>https://www.adictosaltrabajo.com/2018/02/22/tests-de-rendimiento-con-artillery/</a:t>
            </a:r>
            <a:r>
              <a:rPr lang="es-CO" sz="1400" dirty="0"/>
              <a:t>  (accedido el 1 de mayo de 2023).</a:t>
            </a:r>
          </a:p>
          <a:p>
            <a:pPr algn="just"/>
            <a:endParaRPr lang="es-CO" sz="1400" dirty="0">
              <a:cs typeface="Arial"/>
            </a:endParaRPr>
          </a:p>
          <a:p>
            <a:pPr algn="just"/>
            <a:r>
              <a:rPr lang="es-CO" sz="1400" i="1" dirty="0">
                <a:solidFill>
                  <a:schemeClr val="accent1"/>
                </a:solidFill>
                <a:cs typeface="Arial"/>
              </a:rPr>
              <a:t>[4]</a:t>
            </a:r>
            <a:r>
              <a:rPr lang="es-CO" sz="1400" i="1" dirty="0">
                <a:cs typeface="Arial"/>
              </a:rPr>
              <a:t> </a:t>
            </a:r>
            <a:r>
              <a:rPr lang="es-CO" sz="1400" dirty="0">
                <a:solidFill>
                  <a:srgbClr val="003366"/>
                </a:solidFill>
                <a:cs typeface="Arial"/>
              </a:rPr>
              <a:t>Apache Module </a:t>
            </a:r>
            <a:r>
              <a:rPr lang="es-CO" sz="1400" dirty="0" err="1">
                <a:solidFill>
                  <a:srgbClr val="003366"/>
                </a:solidFill>
                <a:cs typeface="Arial"/>
              </a:rPr>
              <a:t>mod_proxy</a:t>
            </a:r>
            <a:r>
              <a:rPr lang="es-CO" sz="1400" dirty="0">
                <a:solidFill>
                  <a:srgbClr val="003366"/>
                </a:solidFill>
                <a:cs typeface="Arial"/>
              </a:rPr>
              <a:t> ucuenca.edu.ec</a:t>
            </a:r>
            <a:endParaRPr lang="en-US" sz="1400" dirty="0">
              <a:solidFill>
                <a:srgbClr val="003366"/>
              </a:solidFill>
              <a:cs typeface="Arial"/>
            </a:endParaRPr>
          </a:p>
          <a:p>
            <a:pPr algn="just"/>
            <a:r>
              <a:rPr lang="es-CO" sz="1400" dirty="0">
                <a:solidFill>
                  <a:srgbClr val="0000FF"/>
                </a:solidFill>
                <a:cs typeface="Arial"/>
                <a:hlinkClick r:id="rId7"/>
              </a:rPr>
              <a:t>https://ucuenca.edu.ec/manual/en/mod/mod_proxy.html#proxypass</a:t>
            </a:r>
            <a:endParaRPr lang="es-CO" sz="1400" dirty="0">
              <a:cs typeface="Arial"/>
            </a:endParaRPr>
          </a:p>
          <a:p>
            <a:pPr algn="just"/>
            <a:r>
              <a:rPr lang="es-CO" sz="1400" i="1" dirty="0">
                <a:solidFill>
                  <a:schemeClr val="accent1"/>
                </a:solidFill>
                <a:cs typeface="Arial"/>
              </a:rPr>
              <a:t>[5]</a:t>
            </a:r>
            <a:r>
              <a:rPr lang="es-CO" sz="1400" dirty="0">
                <a:cs typeface="Arial"/>
              </a:rPr>
              <a:t> </a:t>
            </a:r>
            <a:r>
              <a:rPr lang="es-CO" sz="1400" dirty="0">
                <a:solidFill>
                  <a:srgbClr val="003366"/>
                </a:solidFill>
                <a:cs typeface="Arial"/>
              </a:rPr>
              <a:t>Apache Module </a:t>
            </a:r>
            <a:r>
              <a:rPr lang="es-CO" sz="1400" dirty="0" err="1">
                <a:solidFill>
                  <a:srgbClr val="003366"/>
                </a:solidFill>
                <a:cs typeface="Arial"/>
              </a:rPr>
              <a:t>mod_proxy_balancer</a:t>
            </a:r>
            <a:r>
              <a:rPr lang="es-CO" sz="1400" dirty="0">
                <a:solidFill>
                  <a:srgbClr val="003366"/>
                </a:solidFill>
                <a:cs typeface="Arial"/>
              </a:rPr>
              <a:t> ucuenca.edu.ec</a:t>
            </a:r>
            <a:endParaRPr lang="en-US" sz="1400" dirty="0">
              <a:solidFill>
                <a:srgbClr val="003366"/>
              </a:solidFill>
              <a:cs typeface="Arial"/>
            </a:endParaRPr>
          </a:p>
          <a:p>
            <a:pPr algn="just"/>
            <a:r>
              <a:rPr lang="es-CO" sz="1400" dirty="0">
                <a:solidFill>
                  <a:srgbClr val="0000FF"/>
                </a:solidFill>
                <a:cs typeface="Arial"/>
                <a:hlinkClick r:id="rId7"/>
              </a:rPr>
              <a:t>https://ucuenca.edu.ec/manual/en/mod/mod_proxy.html#proxypass</a:t>
            </a:r>
            <a:endParaRPr lang="es-CO" sz="1400" dirty="0">
              <a:cs typeface="Arial"/>
            </a:endParaRPr>
          </a:p>
          <a:p>
            <a:pPr algn="just"/>
            <a:endParaRPr lang="es-CO" sz="1400" dirty="0">
              <a:cs typeface="Arial"/>
            </a:endParaRPr>
          </a:p>
          <a:p>
            <a:pPr algn="just"/>
            <a:endParaRPr lang="es-CO" dirty="0"/>
          </a:p>
        </p:txBody>
      </p:sp>
    </p:spTree>
    <p:extLst>
      <p:ext uri="{BB962C8B-B14F-4D97-AF65-F5344CB8AC3E}">
        <p14:creationId xmlns:p14="http://schemas.microsoft.com/office/powerpoint/2010/main" val="343692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AD547AC-A3A9-3D5C-43A1-4F75A9D73806}"/>
              </a:ext>
            </a:extLst>
          </p:cNvPr>
          <p:cNvSpPr/>
          <p:nvPr/>
        </p:nvSpPr>
        <p:spPr>
          <a:xfrm>
            <a:off x="5120640" y="267286"/>
            <a:ext cx="112542" cy="6316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CDF29984-CD07-C488-F0EA-F59BF7F23BA7}"/>
              </a:ext>
            </a:extLst>
          </p:cNvPr>
          <p:cNvSpPr txBox="1"/>
          <p:nvPr/>
        </p:nvSpPr>
        <p:spPr>
          <a:xfrm>
            <a:off x="337625" y="636400"/>
            <a:ext cx="6344529" cy="954107"/>
          </a:xfrm>
          <a:prstGeom prst="rect">
            <a:avLst/>
          </a:prstGeom>
          <a:noFill/>
        </p:spPr>
        <p:txBody>
          <a:bodyPr wrap="square" rtlCol="0">
            <a:spAutoFit/>
          </a:bodyPr>
          <a:lstStyle/>
          <a:p>
            <a:pPr algn="ctr"/>
            <a:r>
              <a:rPr lang="es-CO" sz="2800" b="1">
                <a:solidFill>
                  <a:srgbClr val="002060"/>
                </a:solidFill>
                <a:latin typeface="+mj-lt"/>
                <a:cs typeface="Aharoni" panose="02010803020104030203" pitchFamily="2" charset="-79"/>
              </a:rPr>
              <a:t>Balanceo de Carga de servidores Web</a:t>
            </a:r>
          </a:p>
        </p:txBody>
      </p:sp>
      <p:sp>
        <p:nvSpPr>
          <p:cNvPr id="8" name="CuadroTexto 7">
            <a:extLst>
              <a:ext uri="{FF2B5EF4-FFF2-40B4-BE49-F238E27FC236}">
                <a16:creationId xmlns:a16="http://schemas.microsoft.com/office/drawing/2014/main" id="{D13FD8FE-EE68-5F74-9D65-20895E34323C}"/>
              </a:ext>
            </a:extLst>
          </p:cNvPr>
          <p:cNvSpPr txBox="1"/>
          <p:nvPr/>
        </p:nvSpPr>
        <p:spPr>
          <a:xfrm>
            <a:off x="509196" y="1882588"/>
            <a:ext cx="5439783" cy="4190314"/>
          </a:xfrm>
          <a:prstGeom prst="rect">
            <a:avLst/>
          </a:prstGeom>
          <a:noFill/>
        </p:spPr>
        <p:txBody>
          <a:bodyPr wrap="square" rtlCol="0">
            <a:spAutoFit/>
          </a:bodyPr>
          <a:lstStyle/>
          <a:p>
            <a:pPr algn="just">
              <a:lnSpc>
                <a:spcPct val="150000"/>
              </a:lnSpc>
            </a:pPr>
            <a:r>
              <a:rPr lang="es-CO" sz="2000"/>
              <a:t>Es una técnica utilizada para distribuir la carga de trabajo entre múltiples servidores web con el objetivo de mejorar el rendimiento, la disponibilidad y la capacidad de escalabilidad de una aplicación o sitio web.</a:t>
            </a:r>
          </a:p>
          <a:p>
            <a:pPr algn="just">
              <a:lnSpc>
                <a:spcPct val="150000"/>
              </a:lnSpc>
            </a:pPr>
            <a:endParaRPr lang="es-CO" sz="2000"/>
          </a:p>
          <a:p>
            <a:pPr algn="just">
              <a:lnSpc>
                <a:spcPct val="150000"/>
              </a:lnSpc>
            </a:pPr>
            <a:r>
              <a:rPr lang="es-CO" sz="2000"/>
              <a:t>Existen diferentes métodos de balanceo de carga que se pueden utilizar y se nombraran a continuación:</a:t>
            </a:r>
          </a:p>
        </p:txBody>
      </p:sp>
      <p:pic>
        <p:nvPicPr>
          <p:cNvPr id="1026" name="Picture 2" descr="Balanceadores de carga y failover, load balancer, hosting con balanceo carga  - WNPower Internacional">
            <a:extLst>
              <a:ext uri="{FF2B5EF4-FFF2-40B4-BE49-F238E27FC236}">
                <a16:creationId xmlns:a16="http://schemas.microsoft.com/office/drawing/2014/main" id="{72BB1727-0F81-15FF-B5BF-15873BB72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8327" y="2572117"/>
            <a:ext cx="4162425"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71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AD547AC-A3A9-3D5C-43A1-4F75A9D73806}"/>
              </a:ext>
            </a:extLst>
          </p:cNvPr>
          <p:cNvSpPr/>
          <p:nvPr/>
        </p:nvSpPr>
        <p:spPr>
          <a:xfrm>
            <a:off x="5120640" y="267286"/>
            <a:ext cx="112542" cy="6316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76A2BC61-BA84-420E-7B04-819B1E87C587}"/>
              </a:ext>
            </a:extLst>
          </p:cNvPr>
          <p:cNvSpPr txBox="1"/>
          <p:nvPr/>
        </p:nvSpPr>
        <p:spPr>
          <a:xfrm>
            <a:off x="509196" y="1791990"/>
            <a:ext cx="5439783" cy="3728649"/>
          </a:xfrm>
          <a:prstGeom prst="rect">
            <a:avLst/>
          </a:prstGeom>
          <a:noFill/>
        </p:spPr>
        <p:txBody>
          <a:bodyPr wrap="square" rtlCol="0">
            <a:spAutoFit/>
          </a:bodyPr>
          <a:lstStyle/>
          <a:p>
            <a:pPr algn="ctr">
              <a:lnSpc>
                <a:spcPct val="150000"/>
              </a:lnSpc>
            </a:pPr>
            <a:r>
              <a:rPr lang="es-CO" sz="2000" b="1">
                <a:solidFill>
                  <a:srgbClr val="002060"/>
                </a:solidFill>
                <a:latin typeface="+mj-lt"/>
              </a:rPr>
              <a:t>Balanceo de carga basado en DNS:</a:t>
            </a:r>
          </a:p>
          <a:p>
            <a:pPr algn="ctr">
              <a:lnSpc>
                <a:spcPct val="150000"/>
              </a:lnSpc>
            </a:pPr>
            <a:endParaRPr lang="es-CO" sz="2000" b="1">
              <a:solidFill>
                <a:srgbClr val="002060"/>
              </a:solidFill>
              <a:latin typeface="+mj-lt"/>
            </a:endParaRPr>
          </a:p>
          <a:p>
            <a:pPr algn="just">
              <a:lnSpc>
                <a:spcPct val="150000"/>
              </a:lnSpc>
            </a:pPr>
            <a:r>
              <a:rPr lang="es-CO" sz="2000"/>
              <a:t>El servidor DNS distribuye las solicitudes de los clientes a diferentes servidores según un algoritmo de balanceo predefinido. Cada vez que un cliente hace una solicitud, se le asigna la dirección IP de uno de los servidores disponibles.</a:t>
            </a:r>
          </a:p>
        </p:txBody>
      </p:sp>
      <p:sp>
        <p:nvSpPr>
          <p:cNvPr id="3" name="CuadroTexto 2">
            <a:extLst>
              <a:ext uri="{FF2B5EF4-FFF2-40B4-BE49-F238E27FC236}">
                <a16:creationId xmlns:a16="http://schemas.microsoft.com/office/drawing/2014/main" id="{E270EC21-DB5F-B560-E433-D60378737ECA}"/>
              </a:ext>
            </a:extLst>
          </p:cNvPr>
          <p:cNvSpPr txBox="1"/>
          <p:nvPr/>
        </p:nvSpPr>
        <p:spPr>
          <a:xfrm>
            <a:off x="6243023" y="1791989"/>
            <a:ext cx="5439783" cy="3266985"/>
          </a:xfrm>
          <a:prstGeom prst="rect">
            <a:avLst/>
          </a:prstGeom>
          <a:noFill/>
        </p:spPr>
        <p:txBody>
          <a:bodyPr wrap="square" rtlCol="0">
            <a:spAutoFit/>
          </a:bodyPr>
          <a:lstStyle/>
          <a:p>
            <a:pPr algn="ctr">
              <a:lnSpc>
                <a:spcPct val="150000"/>
              </a:lnSpc>
            </a:pPr>
            <a:r>
              <a:rPr lang="es-CO" sz="2000" b="1">
                <a:solidFill>
                  <a:srgbClr val="002060"/>
                </a:solidFill>
                <a:latin typeface="+mj-lt"/>
              </a:rPr>
              <a:t>Balanceo de carga basado en capa de red (TCP/IP):</a:t>
            </a:r>
          </a:p>
          <a:p>
            <a:pPr algn="just">
              <a:lnSpc>
                <a:spcPct val="150000"/>
              </a:lnSpc>
            </a:pPr>
            <a:r>
              <a:rPr lang="es-CO" sz="2000"/>
              <a:t>Se utiliza un dispositivo intermediario, como un balanceador de carga, para distribuir las solicitudes entrantes a diferentes servidores en función de la dirección IP y el puerto de destino.</a:t>
            </a:r>
          </a:p>
        </p:txBody>
      </p:sp>
    </p:spTree>
    <p:extLst>
      <p:ext uri="{BB962C8B-B14F-4D97-AF65-F5344CB8AC3E}">
        <p14:creationId xmlns:p14="http://schemas.microsoft.com/office/powerpoint/2010/main" val="281961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AD547AC-A3A9-3D5C-43A1-4F75A9D73806}"/>
              </a:ext>
            </a:extLst>
          </p:cNvPr>
          <p:cNvSpPr/>
          <p:nvPr/>
        </p:nvSpPr>
        <p:spPr>
          <a:xfrm>
            <a:off x="5120640" y="267286"/>
            <a:ext cx="112542" cy="6316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CuadroTexto 2">
            <a:extLst>
              <a:ext uri="{FF2B5EF4-FFF2-40B4-BE49-F238E27FC236}">
                <a16:creationId xmlns:a16="http://schemas.microsoft.com/office/drawing/2014/main" id="{E270EC21-DB5F-B560-E433-D60378737ECA}"/>
              </a:ext>
            </a:extLst>
          </p:cNvPr>
          <p:cNvSpPr txBox="1"/>
          <p:nvPr/>
        </p:nvSpPr>
        <p:spPr>
          <a:xfrm>
            <a:off x="3376108" y="2003009"/>
            <a:ext cx="5439783" cy="3266985"/>
          </a:xfrm>
          <a:prstGeom prst="rect">
            <a:avLst/>
          </a:prstGeom>
          <a:noFill/>
        </p:spPr>
        <p:txBody>
          <a:bodyPr wrap="square" rtlCol="0">
            <a:spAutoFit/>
          </a:bodyPr>
          <a:lstStyle/>
          <a:p>
            <a:pPr algn="ctr">
              <a:lnSpc>
                <a:spcPct val="150000"/>
              </a:lnSpc>
            </a:pPr>
            <a:r>
              <a:rPr lang="es-CO" sz="2000" b="1">
                <a:solidFill>
                  <a:srgbClr val="002060"/>
                </a:solidFill>
                <a:latin typeface="+mj-lt"/>
              </a:rPr>
              <a:t>Balanceo de carga basado en capa de aplicación (HTTP):</a:t>
            </a:r>
          </a:p>
          <a:p>
            <a:pPr algn="just">
              <a:lnSpc>
                <a:spcPct val="150000"/>
              </a:lnSpc>
            </a:pPr>
            <a:r>
              <a:rPr lang="es-CO" sz="2000"/>
              <a:t>El balanceador de carga examina el contenido de las solicitudes y decide a qué servidor enviarlas en función de ciertos criterios, como la carga actual del servidor, la capacidad de procesamiento o la ubicación geográfica.</a:t>
            </a:r>
          </a:p>
        </p:txBody>
      </p:sp>
    </p:spTree>
    <p:extLst>
      <p:ext uri="{BB962C8B-B14F-4D97-AF65-F5344CB8AC3E}">
        <p14:creationId xmlns:p14="http://schemas.microsoft.com/office/powerpoint/2010/main" val="117125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AD547AC-A3A9-3D5C-43A1-4F75A9D73806}"/>
              </a:ext>
            </a:extLst>
          </p:cNvPr>
          <p:cNvSpPr/>
          <p:nvPr/>
        </p:nvSpPr>
        <p:spPr>
          <a:xfrm>
            <a:off x="5120640" y="267286"/>
            <a:ext cx="112542" cy="6316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42370FA4-6EDC-3B3B-0428-5B66C0257E01}"/>
              </a:ext>
            </a:extLst>
          </p:cNvPr>
          <p:cNvSpPr txBox="1"/>
          <p:nvPr/>
        </p:nvSpPr>
        <p:spPr>
          <a:xfrm>
            <a:off x="337625" y="636400"/>
            <a:ext cx="6344529" cy="523220"/>
          </a:xfrm>
          <a:prstGeom prst="rect">
            <a:avLst/>
          </a:prstGeom>
          <a:noFill/>
        </p:spPr>
        <p:txBody>
          <a:bodyPr wrap="square" rtlCol="0">
            <a:spAutoFit/>
          </a:bodyPr>
          <a:lstStyle/>
          <a:p>
            <a:pPr algn="ctr"/>
            <a:r>
              <a:rPr lang="es-CO" sz="2800" b="1">
                <a:solidFill>
                  <a:srgbClr val="002060"/>
                </a:solidFill>
                <a:latin typeface="+mj-lt"/>
                <a:cs typeface="Aharoni" panose="02010803020104030203" pitchFamily="2" charset="-79"/>
              </a:rPr>
              <a:t>Beneficios del balanceo de carga</a:t>
            </a:r>
          </a:p>
        </p:txBody>
      </p:sp>
      <p:pic>
        <p:nvPicPr>
          <p:cNvPr id="2050" name="Picture 2">
            <a:extLst>
              <a:ext uri="{FF2B5EF4-FFF2-40B4-BE49-F238E27FC236}">
                <a16:creationId xmlns:a16="http://schemas.microsoft.com/office/drawing/2014/main" id="{696BD785-F07D-678B-A363-BCFA303083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52" t="5192" r="7074" b="5664"/>
          <a:stretch/>
        </p:blipFill>
        <p:spPr bwMode="auto">
          <a:xfrm>
            <a:off x="2168709" y="1881336"/>
            <a:ext cx="880463" cy="990065"/>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23A6723A-02CD-6673-8E14-37100723E6A3}"/>
              </a:ext>
            </a:extLst>
          </p:cNvPr>
          <p:cNvSpPr txBox="1"/>
          <p:nvPr/>
        </p:nvSpPr>
        <p:spPr>
          <a:xfrm>
            <a:off x="3147648" y="1940352"/>
            <a:ext cx="8172158" cy="872034"/>
          </a:xfrm>
          <a:prstGeom prst="rect">
            <a:avLst/>
          </a:prstGeom>
          <a:noFill/>
        </p:spPr>
        <p:txBody>
          <a:bodyPr wrap="square">
            <a:spAutoFit/>
          </a:bodyPr>
          <a:lstStyle/>
          <a:p>
            <a:pPr algn="just">
              <a:lnSpc>
                <a:spcPct val="150000"/>
              </a:lnSpc>
            </a:pPr>
            <a:r>
              <a:rPr lang="es-CO" sz="1800"/>
              <a:t>Mejor rendimiento: Al distribuir la carga entre varios servidores, se mejora el rendimiento general del sistema</a:t>
            </a:r>
          </a:p>
        </p:txBody>
      </p:sp>
      <p:sp>
        <p:nvSpPr>
          <p:cNvPr id="8" name="CuadroTexto 7">
            <a:extLst>
              <a:ext uri="{FF2B5EF4-FFF2-40B4-BE49-F238E27FC236}">
                <a16:creationId xmlns:a16="http://schemas.microsoft.com/office/drawing/2014/main" id="{F78F9A42-7507-133D-B227-1348916769F4}"/>
              </a:ext>
            </a:extLst>
          </p:cNvPr>
          <p:cNvSpPr txBox="1"/>
          <p:nvPr/>
        </p:nvSpPr>
        <p:spPr>
          <a:xfrm>
            <a:off x="3049172" y="3380284"/>
            <a:ext cx="8172158" cy="872034"/>
          </a:xfrm>
          <a:prstGeom prst="rect">
            <a:avLst/>
          </a:prstGeom>
          <a:noFill/>
        </p:spPr>
        <p:txBody>
          <a:bodyPr wrap="square">
            <a:spAutoFit/>
          </a:bodyPr>
          <a:lstStyle/>
          <a:p>
            <a:pPr algn="just">
              <a:lnSpc>
                <a:spcPct val="150000"/>
              </a:lnSpc>
            </a:pPr>
            <a:r>
              <a:rPr lang="es-CO" sz="1800"/>
              <a:t>Mayor disponibilidad: Si un servidor experimenta un fallo, los demás servidores pueden hacerse cargo de su carga de trabajo.</a:t>
            </a:r>
          </a:p>
        </p:txBody>
      </p:sp>
      <p:pic>
        <p:nvPicPr>
          <p:cNvPr id="11" name="Picture 2">
            <a:extLst>
              <a:ext uri="{FF2B5EF4-FFF2-40B4-BE49-F238E27FC236}">
                <a16:creationId xmlns:a16="http://schemas.microsoft.com/office/drawing/2014/main" id="{178EB285-F7A1-5710-A1F6-FDAB9CA72E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52" t="5192" r="7074" b="5664"/>
          <a:stretch/>
        </p:blipFill>
        <p:spPr bwMode="auto">
          <a:xfrm>
            <a:off x="2168708" y="3321268"/>
            <a:ext cx="880463" cy="9900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4ED18AE2-88D7-9539-7DF4-CAF93C67D61F}"/>
              </a:ext>
            </a:extLst>
          </p:cNvPr>
          <p:cNvSpPr txBox="1"/>
          <p:nvPr/>
        </p:nvSpPr>
        <p:spPr>
          <a:xfrm>
            <a:off x="3049172" y="4820216"/>
            <a:ext cx="8172158" cy="872034"/>
          </a:xfrm>
          <a:prstGeom prst="rect">
            <a:avLst/>
          </a:prstGeom>
          <a:noFill/>
        </p:spPr>
        <p:txBody>
          <a:bodyPr wrap="square">
            <a:spAutoFit/>
          </a:bodyPr>
          <a:lstStyle/>
          <a:p>
            <a:pPr algn="just">
              <a:lnSpc>
                <a:spcPct val="150000"/>
              </a:lnSpc>
            </a:pPr>
            <a:r>
              <a:rPr lang="es-CO" sz="1800"/>
              <a:t>Escalabilidad: A medida que la demanda aumenta, se pueden agregar más servidores al grupo de servidores balanceados para manejar la carga adicional</a:t>
            </a:r>
          </a:p>
        </p:txBody>
      </p:sp>
      <p:pic>
        <p:nvPicPr>
          <p:cNvPr id="13" name="Picture 2">
            <a:extLst>
              <a:ext uri="{FF2B5EF4-FFF2-40B4-BE49-F238E27FC236}">
                <a16:creationId xmlns:a16="http://schemas.microsoft.com/office/drawing/2014/main" id="{3A20C26A-B140-6479-1D5D-990015645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52" t="5192" r="7074" b="5664"/>
          <a:stretch/>
        </p:blipFill>
        <p:spPr bwMode="auto">
          <a:xfrm>
            <a:off x="2168708" y="4761200"/>
            <a:ext cx="880463" cy="990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77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AD547AC-A3A9-3D5C-43A1-4F75A9D73806}"/>
              </a:ext>
            </a:extLst>
          </p:cNvPr>
          <p:cNvSpPr/>
          <p:nvPr/>
        </p:nvSpPr>
        <p:spPr>
          <a:xfrm>
            <a:off x="5120640" y="267286"/>
            <a:ext cx="112542" cy="6316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42370FA4-6EDC-3B3B-0428-5B66C0257E01}"/>
              </a:ext>
            </a:extLst>
          </p:cNvPr>
          <p:cNvSpPr txBox="1"/>
          <p:nvPr/>
        </p:nvSpPr>
        <p:spPr>
          <a:xfrm>
            <a:off x="337625" y="636400"/>
            <a:ext cx="6344529" cy="523220"/>
          </a:xfrm>
          <a:prstGeom prst="rect">
            <a:avLst/>
          </a:prstGeom>
          <a:noFill/>
        </p:spPr>
        <p:txBody>
          <a:bodyPr wrap="square" rtlCol="0">
            <a:spAutoFit/>
          </a:bodyPr>
          <a:lstStyle/>
          <a:p>
            <a:pPr algn="ctr"/>
            <a:r>
              <a:rPr lang="es-CO" sz="2800" b="1">
                <a:solidFill>
                  <a:srgbClr val="002060"/>
                </a:solidFill>
                <a:latin typeface="+mj-lt"/>
                <a:cs typeface="Aharoni" panose="02010803020104030203" pitchFamily="2" charset="-79"/>
              </a:rPr>
              <a:t>Modulo Proxy Balancer</a:t>
            </a:r>
          </a:p>
        </p:txBody>
      </p:sp>
      <p:sp>
        <p:nvSpPr>
          <p:cNvPr id="5" name="CuadroTexto 4">
            <a:extLst>
              <a:ext uri="{FF2B5EF4-FFF2-40B4-BE49-F238E27FC236}">
                <a16:creationId xmlns:a16="http://schemas.microsoft.com/office/drawing/2014/main" id="{5D2ED888-102C-D0FC-2C1F-960C39EA5916}"/>
              </a:ext>
            </a:extLst>
          </p:cNvPr>
          <p:cNvSpPr txBox="1"/>
          <p:nvPr/>
        </p:nvSpPr>
        <p:spPr>
          <a:xfrm>
            <a:off x="677596" y="1715838"/>
            <a:ext cx="6098344" cy="2534027"/>
          </a:xfrm>
          <a:prstGeom prst="rect">
            <a:avLst/>
          </a:prstGeom>
          <a:noFill/>
        </p:spPr>
        <p:txBody>
          <a:bodyPr wrap="square">
            <a:spAutoFit/>
          </a:bodyPr>
          <a:lstStyle/>
          <a:p>
            <a:pPr algn="just">
              <a:lnSpc>
                <a:spcPct val="150000"/>
              </a:lnSpc>
            </a:pPr>
            <a:r>
              <a:rPr lang="es-CO"/>
              <a:t>E</a:t>
            </a:r>
            <a:r>
              <a:rPr lang="es-CO" sz="1800"/>
              <a:t>s un componente de Apache HTTP Server que permite realizar el balanceo de carga en un entorno web. Este módulo permite distribuir las solicitudes de los clientes entre múltiples servidores </a:t>
            </a:r>
            <a:r>
              <a:rPr lang="es-CO" sz="1800" err="1"/>
              <a:t>backend</a:t>
            </a:r>
            <a:r>
              <a:rPr lang="es-CO" sz="1800"/>
              <a:t>, optimizando el rendimiento y la disponibilidad de un sitio web o aplicación.</a:t>
            </a:r>
          </a:p>
        </p:txBody>
      </p:sp>
      <p:pic>
        <p:nvPicPr>
          <p:cNvPr id="4098" name="Picture 2" descr="Usuario:ManuelRomero/ApacheTomcat - WikiEducator">
            <a:extLst>
              <a:ext uri="{FF2B5EF4-FFF2-40B4-BE49-F238E27FC236}">
                <a16:creationId xmlns:a16="http://schemas.microsoft.com/office/drawing/2014/main" id="{6DEB488C-0B03-A84E-82CE-3D0D2947B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1570" y="4247384"/>
            <a:ext cx="4401588" cy="2536508"/>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esquinas diagonales redondeadas 9">
            <a:extLst>
              <a:ext uri="{FF2B5EF4-FFF2-40B4-BE49-F238E27FC236}">
                <a16:creationId xmlns:a16="http://schemas.microsoft.com/office/drawing/2014/main" id="{18A76DB6-B590-0F81-852B-714103124D88}"/>
              </a:ext>
            </a:extLst>
          </p:cNvPr>
          <p:cNvSpPr/>
          <p:nvPr/>
        </p:nvSpPr>
        <p:spPr>
          <a:xfrm>
            <a:off x="7188591" y="2475914"/>
            <a:ext cx="4401588" cy="2405575"/>
          </a:xfrm>
          <a:prstGeom prst="round2DiagRect">
            <a:avLst/>
          </a:prstGeom>
        </p:spPr>
        <p:style>
          <a:lnRef idx="0">
            <a:schemeClr val="accent3"/>
          </a:lnRef>
          <a:fillRef idx="3">
            <a:schemeClr val="accent3"/>
          </a:fillRef>
          <a:effectRef idx="3">
            <a:schemeClr val="accent3"/>
          </a:effectRef>
          <a:fontRef idx="minor">
            <a:schemeClr val="lt1"/>
          </a:fontRef>
        </p:style>
        <p:txBody>
          <a:bodyPr rtlCol="0" anchor="ctr"/>
          <a:lstStyle/>
          <a:p>
            <a:pPr algn="just"/>
            <a:r>
              <a:rPr lang="es-CO"/>
              <a:t>El funcionamiento del módulo Proxy Balancer se basa en el algoritmo de balanceo de carga que se configure. Este algoritmo determina cómo se asignan las solicitudes entrantes a los servidores backend disponibles</a:t>
            </a:r>
          </a:p>
        </p:txBody>
      </p:sp>
    </p:spTree>
    <p:extLst>
      <p:ext uri="{BB962C8B-B14F-4D97-AF65-F5344CB8AC3E}">
        <p14:creationId xmlns:p14="http://schemas.microsoft.com/office/powerpoint/2010/main" val="157753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AD547AC-A3A9-3D5C-43A1-4F75A9D73806}"/>
              </a:ext>
            </a:extLst>
          </p:cNvPr>
          <p:cNvSpPr/>
          <p:nvPr/>
        </p:nvSpPr>
        <p:spPr>
          <a:xfrm>
            <a:off x="5120640" y="267286"/>
            <a:ext cx="112542" cy="6316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42370FA4-6EDC-3B3B-0428-5B66C0257E01}"/>
              </a:ext>
            </a:extLst>
          </p:cNvPr>
          <p:cNvSpPr txBox="1"/>
          <p:nvPr/>
        </p:nvSpPr>
        <p:spPr>
          <a:xfrm>
            <a:off x="337625" y="636400"/>
            <a:ext cx="6344529" cy="523220"/>
          </a:xfrm>
          <a:prstGeom prst="rect">
            <a:avLst/>
          </a:prstGeom>
          <a:noFill/>
        </p:spPr>
        <p:txBody>
          <a:bodyPr wrap="square" rtlCol="0">
            <a:spAutoFit/>
          </a:bodyPr>
          <a:lstStyle/>
          <a:p>
            <a:pPr algn="ctr"/>
            <a:r>
              <a:rPr lang="es-CO" sz="2800" b="1" dirty="0">
                <a:solidFill>
                  <a:srgbClr val="002060"/>
                </a:solidFill>
                <a:latin typeface="+mj-lt"/>
                <a:cs typeface="Aharoni" panose="02010803020104030203" pitchFamily="2" charset="-79"/>
              </a:rPr>
              <a:t>Modos de  Proxy</a:t>
            </a:r>
          </a:p>
        </p:txBody>
      </p:sp>
      <p:sp>
        <p:nvSpPr>
          <p:cNvPr id="5" name="CuadroTexto 4">
            <a:extLst>
              <a:ext uri="{FF2B5EF4-FFF2-40B4-BE49-F238E27FC236}">
                <a16:creationId xmlns:a16="http://schemas.microsoft.com/office/drawing/2014/main" id="{5D2ED888-102C-D0FC-2C1F-960C39EA5916}"/>
              </a:ext>
            </a:extLst>
          </p:cNvPr>
          <p:cNvSpPr txBox="1"/>
          <p:nvPr/>
        </p:nvSpPr>
        <p:spPr>
          <a:xfrm>
            <a:off x="690488" y="1948876"/>
            <a:ext cx="5321104" cy="2949525"/>
          </a:xfrm>
          <a:prstGeom prst="rect">
            <a:avLst/>
          </a:prstGeom>
          <a:noFill/>
        </p:spPr>
        <p:txBody>
          <a:bodyPr wrap="square" lIns="91440" tIns="45720" rIns="91440" bIns="45720" anchor="t">
            <a:spAutoFit/>
          </a:bodyPr>
          <a:lstStyle/>
          <a:p>
            <a:pPr algn="ctr">
              <a:lnSpc>
                <a:spcPct val="150000"/>
              </a:lnSpc>
            </a:pPr>
            <a:r>
              <a:rPr lang="es-CO" b="1" dirty="0" err="1">
                <a:solidFill>
                  <a:srgbClr val="FF0000"/>
                </a:solidFill>
              </a:rPr>
              <a:t>Request</a:t>
            </a:r>
            <a:r>
              <a:rPr lang="es-CO" b="1" dirty="0">
                <a:solidFill>
                  <a:srgbClr val="FF0000"/>
                </a:solidFill>
              </a:rPr>
              <a:t> </a:t>
            </a:r>
            <a:r>
              <a:rPr lang="es-CO" b="1" dirty="0" err="1">
                <a:solidFill>
                  <a:srgbClr val="FF0000"/>
                </a:solidFill>
              </a:rPr>
              <a:t>Count</a:t>
            </a:r>
            <a:r>
              <a:rPr lang="es-CO" b="1" dirty="0">
                <a:solidFill>
                  <a:srgbClr val="FF0000"/>
                </a:solidFill>
              </a:rPr>
              <a:t>: </a:t>
            </a:r>
          </a:p>
          <a:p>
            <a:pPr algn="just">
              <a:lnSpc>
                <a:spcPct val="150000"/>
              </a:lnSpc>
            </a:pPr>
            <a:r>
              <a:rPr lang="es-CO" dirty="0"/>
              <a:t>Se establece un límite en la cantidad de solicitudes que se envían a cada servidor en el grupo antes de cambiar al siguiente servidor. Una vez que se alcanza el límite de solicitudes, el proxy balancer selecciona automáticamente el siguiente servidor disponible.</a:t>
            </a:r>
            <a:endParaRPr lang="es-CO" sz="1800" dirty="0">
              <a:cs typeface="Arial"/>
            </a:endParaRPr>
          </a:p>
        </p:txBody>
      </p:sp>
      <p:sp>
        <p:nvSpPr>
          <p:cNvPr id="6" name="CuadroTexto 5">
            <a:extLst>
              <a:ext uri="{FF2B5EF4-FFF2-40B4-BE49-F238E27FC236}">
                <a16:creationId xmlns:a16="http://schemas.microsoft.com/office/drawing/2014/main" id="{789D4D23-1966-75D8-198F-601F8E4F62B8}"/>
              </a:ext>
            </a:extLst>
          </p:cNvPr>
          <p:cNvSpPr txBox="1"/>
          <p:nvPr/>
        </p:nvSpPr>
        <p:spPr>
          <a:xfrm>
            <a:off x="6301147" y="1948876"/>
            <a:ext cx="5321104" cy="2534027"/>
          </a:xfrm>
          <a:prstGeom prst="rect">
            <a:avLst/>
          </a:prstGeom>
          <a:noFill/>
        </p:spPr>
        <p:txBody>
          <a:bodyPr wrap="square">
            <a:spAutoFit/>
          </a:bodyPr>
          <a:lstStyle/>
          <a:p>
            <a:pPr algn="ctr">
              <a:lnSpc>
                <a:spcPct val="150000"/>
              </a:lnSpc>
            </a:pPr>
            <a:r>
              <a:rPr lang="es-CO" sz="1800" b="1">
                <a:solidFill>
                  <a:srgbClr val="FF0000"/>
                </a:solidFill>
              </a:rPr>
              <a:t>Response Time</a:t>
            </a:r>
          </a:p>
          <a:p>
            <a:pPr algn="just">
              <a:lnSpc>
                <a:spcPct val="150000"/>
              </a:lnSpc>
            </a:pPr>
            <a:r>
              <a:rPr lang="es-CO"/>
              <a:t>S</a:t>
            </a:r>
            <a:r>
              <a:rPr lang="es-CO" sz="1800"/>
              <a:t>e mide el tiempo de respuesta de cada servidor en el grupo y se asigna una mayor carga a los servidores con tiempos de respuesta más rápidos. Esto ayuda a distribuir la carga de manera equitativa y garantizar un rendimiento óptimo.</a:t>
            </a:r>
          </a:p>
        </p:txBody>
      </p:sp>
    </p:spTree>
    <p:extLst>
      <p:ext uri="{BB962C8B-B14F-4D97-AF65-F5344CB8AC3E}">
        <p14:creationId xmlns:p14="http://schemas.microsoft.com/office/powerpoint/2010/main" val="40918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AD547AC-A3A9-3D5C-43A1-4F75A9D73806}"/>
              </a:ext>
            </a:extLst>
          </p:cNvPr>
          <p:cNvSpPr/>
          <p:nvPr/>
        </p:nvSpPr>
        <p:spPr>
          <a:xfrm>
            <a:off x="5120640" y="267286"/>
            <a:ext cx="112542" cy="6316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a:extLst>
              <a:ext uri="{FF2B5EF4-FFF2-40B4-BE49-F238E27FC236}">
                <a16:creationId xmlns:a16="http://schemas.microsoft.com/office/drawing/2014/main" id="{5D2ED888-102C-D0FC-2C1F-960C39EA5916}"/>
              </a:ext>
            </a:extLst>
          </p:cNvPr>
          <p:cNvSpPr txBox="1"/>
          <p:nvPr/>
        </p:nvSpPr>
        <p:spPr>
          <a:xfrm>
            <a:off x="704556" y="1948876"/>
            <a:ext cx="5321104" cy="2534027"/>
          </a:xfrm>
          <a:prstGeom prst="rect">
            <a:avLst/>
          </a:prstGeom>
          <a:noFill/>
        </p:spPr>
        <p:txBody>
          <a:bodyPr wrap="square">
            <a:spAutoFit/>
          </a:bodyPr>
          <a:lstStyle/>
          <a:p>
            <a:pPr algn="ctr">
              <a:lnSpc>
                <a:spcPct val="150000"/>
              </a:lnSpc>
            </a:pPr>
            <a:r>
              <a:rPr lang="es-CO" b="1" err="1">
                <a:solidFill>
                  <a:srgbClr val="FF0000"/>
                </a:solidFill>
              </a:rPr>
              <a:t>Queue</a:t>
            </a:r>
            <a:r>
              <a:rPr lang="es-CO" b="1">
                <a:solidFill>
                  <a:srgbClr val="FF0000"/>
                </a:solidFill>
              </a:rPr>
              <a:t> </a:t>
            </a:r>
            <a:r>
              <a:rPr lang="es-CO" b="1" err="1">
                <a:solidFill>
                  <a:srgbClr val="FF0000"/>
                </a:solidFill>
              </a:rPr>
              <a:t>Length</a:t>
            </a:r>
            <a:endParaRPr lang="es-CO" b="1">
              <a:solidFill>
                <a:srgbClr val="FF0000"/>
              </a:solidFill>
            </a:endParaRPr>
          </a:p>
          <a:p>
            <a:pPr algn="just">
              <a:lnSpc>
                <a:spcPct val="150000"/>
              </a:lnSpc>
            </a:pPr>
            <a:r>
              <a:rPr lang="es-CO"/>
              <a:t>Se monitorea la longitud de la cola de solicitudes en cada servidor y se asigna más carga a los servidores con colas más cortas. Esto evita la congestión y garantiza un procesamiento eficiente de las solicitudes.</a:t>
            </a:r>
            <a:endParaRPr lang="es-CO" sz="1800"/>
          </a:p>
        </p:txBody>
      </p:sp>
      <p:sp>
        <p:nvSpPr>
          <p:cNvPr id="6" name="CuadroTexto 5">
            <a:extLst>
              <a:ext uri="{FF2B5EF4-FFF2-40B4-BE49-F238E27FC236}">
                <a16:creationId xmlns:a16="http://schemas.microsoft.com/office/drawing/2014/main" id="{789D4D23-1966-75D8-198F-601F8E4F62B8}"/>
              </a:ext>
            </a:extLst>
          </p:cNvPr>
          <p:cNvSpPr txBox="1"/>
          <p:nvPr/>
        </p:nvSpPr>
        <p:spPr>
          <a:xfrm>
            <a:off x="6315215" y="1948876"/>
            <a:ext cx="5321104" cy="3365024"/>
          </a:xfrm>
          <a:prstGeom prst="rect">
            <a:avLst/>
          </a:prstGeom>
          <a:noFill/>
        </p:spPr>
        <p:txBody>
          <a:bodyPr wrap="square">
            <a:spAutoFit/>
          </a:bodyPr>
          <a:lstStyle/>
          <a:p>
            <a:pPr algn="ctr">
              <a:lnSpc>
                <a:spcPct val="150000"/>
              </a:lnSpc>
            </a:pPr>
            <a:r>
              <a:rPr lang="es-CO" b="1" err="1">
                <a:solidFill>
                  <a:srgbClr val="FF0000"/>
                </a:solidFill>
              </a:rPr>
              <a:t>Weighted</a:t>
            </a:r>
            <a:r>
              <a:rPr lang="es-CO" b="1">
                <a:solidFill>
                  <a:srgbClr val="FF0000"/>
                </a:solidFill>
              </a:rPr>
              <a:t> </a:t>
            </a:r>
            <a:r>
              <a:rPr lang="es-CO" b="1" err="1">
                <a:solidFill>
                  <a:srgbClr val="FF0000"/>
                </a:solidFill>
              </a:rPr>
              <a:t>Traffic</a:t>
            </a:r>
            <a:r>
              <a:rPr lang="es-CO" b="1">
                <a:solidFill>
                  <a:srgbClr val="FF0000"/>
                </a:solidFill>
              </a:rPr>
              <a:t> </a:t>
            </a:r>
          </a:p>
          <a:p>
            <a:pPr algn="just">
              <a:lnSpc>
                <a:spcPct val="150000"/>
              </a:lnSpc>
            </a:pPr>
            <a:r>
              <a:rPr lang="es-CO"/>
              <a:t>Se asignan pesos a cada servidor en el grupo para indicar la cantidad de carga que pueden manejar. Los servidores con pesos más altos recibirán una mayor proporción de solicitudes. Esto permite una distribución de carga más personalizada según las capacidades individuales de cada servidor.</a:t>
            </a:r>
            <a:endParaRPr lang="es-CO" sz="1800"/>
          </a:p>
        </p:txBody>
      </p:sp>
    </p:spTree>
    <p:extLst>
      <p:ext uri="{BB962C8B-B14F-4D97-AF65-F5344CB8AC3E}">
        <p14:creationId xmlns:p14="http://schemas.microsoft.com/office/powerpoint/2010/main" val="403875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e Office">
  <a:themeElements>
    <a:clrScheme name="Personalizados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3077</Words>
  <Application>Microsoft Office PowerPoint</Application>
  <PresentationFormat>Panorámica</PresentationFormat>
  <Paragraphs>476</Paragraphs>
  <Slides>23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23</vt:i4>
      </vt:variant>
    </vt:vector>
  </HeadingPairs>
  <TitlesOfParts>
    <vt:vector size="29" baseType="lpstr">
      <vt:lpstr>Arial</vt:lpstr>
      <vt:lpstr>Arial,Sans-Serif</vt:lpstr>
      <vt:lpstr>Calibri</vt:lpstr>
      <vt:lpstr>Consolas</vt:lpstr>
      <vt:lpstr>Trebuchet MS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JOSE MANUEL GOMEZ GARCIA</cp:lastModifiedBy>
  <cp:revision>2</cp:revision>
  <dcterms:created xsi:type="dcterms:W3CDTF">2022-05-03T14:16:35Z</dcterms:created>
  <dcterms:modified xsi:type="dcterms:W3CDTF">2023-05-20T04:30:07Z</dcterms:modified>
</cp:coreProperties>
</file>